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4645" r:id="rId1"/>
  </p:sldMasterIdLst>
  <p:notesMasterIdLst>
    <p:notesMasterId r:id="rId24"/>
  </p:notesMasterIdLst>
  <p:sldIdLst>
    <p:sldId id="256" r:id="rId2"/>
    <p:sldId id="312" r:id="rId3"/>
    <p:sldId id="349" r:id="rId4"/>
    <p:sldId id="350" r:id="rId5"/>
    <p:sldId id="336" r:id="rId6"/>
    <p:sldId id="339" r:id="rId7"/>
    <p:sldId id="326" r:id="rId8"/>
    <p:sldId id="340" r:id="rId9"/>
    <p:sldId id="341" r:id="rId10"/>
    <p:sldId id="359" r:id="rId11"/>
    <p:sldId id="337" r:id="rId12"/>
    <p:sldId id="362" r:id="rId13"/>
    <p:sldId id="361" r:id="rId14"/>
    <p:sldId id="343" r:id="rId15"/>
    <p:sldId id="351" r:id="rId16"/>
    <p:sldId id="352" r:id="rId17"/>
    <p:sldId id="353" r:id="rId18"/>
    <p:sldId id="354" r:id="rId19"/>
    <p:sldId id="355" r:id="rId20"/>
    <p:sldId id="356" r:id="rId21"/>
    <p:sldId id="357" r:id="rId22"/>
    <p:sldId id="358" r:id="rId23"/>
  </p:sldIdLst>
  <p:sldSz cx="9144000" cy="5143500" type="screen16x9"/>
  <p:notesSz cx="6792913" cy="9925050"/>
  <p:embeddedFontLst>
    <p:embeddedFont>
      <p:font typeface="Calibri" panose="020F0502020204030204" pitchFamily="34" charset="0"/>
      <p:regular r:id="rId25"/>
      <p:bold r:id="rId26"/>
      <p:italic r:id="rId27"/>
      <p:boldItalic r:id="rId28"/>
    </p:embeddedFont>
    <p:embeddedFont>
      <p:font typeface="Century Gothic" panose="020B0502020202020204" pitchFamily="34" charset="0"/>
      <p:regular r:id="rId29"/>
      <p:bold r:id="rId30"/>
      <p:italic r:id="rId31"/>
      <p:boldItalic r:id="rId32"/>
    </p:embeddedFont>
    <p:embeddedFont>
      <p:font typeface="Chelsea Market" panose="020B0604020202020204" charset="0"/>
      <p:regular r:id="rId33"/>
    </p:embeddedFont>
    <p:embeddedFont>
      <p:font typeface="Wingdings 3" panose="05040102010807070707" pitchFamily="18" charset="2"/>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BBC7239-35F7-4550-8227-82D000F03B42}">
  <a:tblStyle styleId="{1BBC7239-35F7-4550-8227-82D000F03B4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60"/>
  </p:normalViewPr>
  <p:slideViewPr>
    <p:cSldViewPr snapToGrid="0">
      <p:cViewPr varScale="1">
        <p:scale>
          <a:sx n="86" d="100"/>
          <a:sy n="86" d="100"/>
        </p:scale>
        <p:origin x="96"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3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292" y="4714399"/>
            <a:ext cx="5434330" cy="4466273"/>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7040f09d03_0_108:notes"/>
          <p:cNvSpPr>
            <a:spLocks noGrp="1" noRot="1" noChangeAspect="1"/>
          </p:cNvSpPr>
          <p:nvPr>
            <p:ph type="sldImg" idx="2"/>
          </p:nvPr>
        </p:nvSpPr>
        <p:spPr>
          <a:xfrm>
            <a:off x="88900" y="744538"/>
            <a:ext cx="6615113" cy="3721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7040f09d03_0_108:notes"/>
          <p:cNvSpPr txBox="1">
            <a:spLocks noGrp="1"/>
          </p:cNvSpPr>
          <p:nvPr>
            <p:ph type="body" idx="1"/>
          </p:nvPr>
        </p:nvSpPr>
        <p:spPr>
          <a:xfrm>
            <a:off x="679292" y="4714399"/>
            <a:ext cx="5434330" cy="446627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6320de4b7d_0_126:notes"/>
          <p:cNvSpPr>
            <a:spLocks noGrp="1" noRot="1" noChangeAspect="1"/>
          </p:cNvSpPr>
          <p:nvPr>
            <p:ph type="sldImg" idx="2"/>
          </p:nvPr>
        </p:nvSpPr>
        <p:spPr>
          <a:xfrm>
            <a:off x="88900" y="744538"/>
            <a:ext cx="6615113" cy="3721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6320de4b7d_0_126:notes"/>
          <p:cNvSpPr txBox="1">
            <a:spLocks noGrp="1"/>
          </p:cNvSpPr>
          <p:nvPr>
            <p:ph type="body" idx="1"/>
          </p:nvPr>
        </p:nvSpPr>
        <p:spPr>
          <a:xfrm>
            <a:off x="679292" y="4714399"/>
            <a:ext cx="5434330" cy="446627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3873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p:spPr>
        <p:txBody>
          <a:bodyPr anchor="b">
            <a:normAutofit/>
          </a:bodyPr>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1941910" y="3583035"/>
            <a:ext cx="6686549"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3242858"/>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397155"/>
            <a:ext cx="584825" cy="273844"/>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981149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57200"/>
            <a:ext cx="6686549" cy="2337780"/>
          </a:xfrm>
        </p:spPr>
        <p:txBody>
          <a:bodyPr anchor="ctr">
            <a:normAutofit/>
          </a:bodyPr>
          <a:lstStyle>
            <a:lvl1pPr algn="l">
              <a:defRPr sz="3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309544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56259"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D57F1E4F-1CFF-5643-939E-217C01CDF565}" type="slidenum">
              <a:rPr lang="en-US" smtClean="0"/>
              <a:pPr/>
              <a:t>‹#›</a:t>
            </a:fld>
            <a:endParaRPr lang="en-US" dirty="0"/>
          </a:p>
        </p:txBody>
      </p:sp>
      <p:sp>
        <p:nvSpPr>
          <p:cNvPr id="14" name="TextBox 13"/>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1672307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1828800"/>
            <a:ext cx="6686550" cy="2043634"/>
          </a:xfrm>
        </p:spPr>
        <p:txBody>
          <a:bodyPr anchor="b">
            <a:normAutofit/>
          </a:bodyPr>
          <a:lstStyle>
            <a:lvl1pPr algn="l">
              <a:defRPr sz="36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016181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D57F1E4F-1CFF-5643-939E-217C01CDF565}" type="slidenum">
              <a:rPr lang="en-US" smtClean="0"/>
              <a:pPr/>
              <a:t>‹#›</a:t>
            </a:fld>
            <a:endParaRPr lang="en-US" dirty="0"/>
          </a:p>
        </p:txBody>
      </p:sp>
      <p:sp>
        <p:nvSpPr>
          <p:cNvPr id="17" name="TextBox 16"/>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7096085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470555"/>
            <a:ext cx="6686549" cy="2160015"/>
          </a:xfrm>
        </p:spPr>
        <p:txBody>
          <a:bodyPr anchor="ctr">
            <a:normAutofit/>
          </a:bodyPr>
          <a:lstStyle>
            <a:lvl1pPr algn="l">
              <a:defRPr sz="36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144182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7004425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470554"/>
            <a:ext cx="1655701" cy="3962863"/>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1909" y="470554"/>
            <a:ext cx="4857750" cy="39628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503971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3"/>
        <p:cNvGrpSpPr/>
        <p:nvPr/>
      </p:nvGrpSpPr>
      <p:grpSpPr>
        <a:xfrm>
          <a:off x="0" y="0"/>
          <a:ext cx="0" cy="0"/>
          <a:chOff x="0" y="0"/>
          <a:chExt cx="0" cy="0"/>
        </a:xfrm>
      </p:grpSpPr>
      <p:sp>
        <p:nvSpPr>
          <p:cNvPr id="115" name="Google Shape;115;p4"/>
          <p:cNvSpPr txBox="1">
            <a:spLocks noGrp="1"/>
          </p:cNvSpPr>
          <p:nvPr>
            <p:ph type="body" idx="1"/>
          </p:nvPr>
        </p:nvSpPr>
        <p:spPr>
          <a:xfrm>
            <a:off x="1752600" y="1487950"/>
            <a:ext cx="5638800" cy="27885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accent3"/>
              </a:buClr>
              <a:buSzPts val="1600"/>
              <a:buFont typeface="Raleway Thin"/>
              <a:buChar char="●"/>
              <a:defRPr/>
            </a:lvl1pPr>
            <a:lvl2pPr marL="914400" lvl="1" indent="-330200">
              <a:spcBef>
                <a:spcPts val="0"/>
              </a:spcBef>
              <a:spcAft>
                <a:spcPts val="0"/>
              </a:spcAft>
              <a:buSzPts val="1600"/>
              <a:buFont typeface="Nunito Light"/>
              <a:buChar char="○"/>
              <a:defRPr/>
            </a:lvl2pPr>
            <a:lvl3pPr marL="1371600" lvl="2" indent="-323850">
              <a:spcBef>
                <a:spcPts val="1600"/>
              </a:spcBef>
              <a:spcAft>
                <a:spcPts val="0"/>
              </a:spcAft>
              <a:buSzPts val="1500"/>
              <a:buFont typeface="Nunito Light"/>
              <a:buChar char="■"/>
              <a:defRPr/>
            </a:lvl3pPr>
            <a:lvl4pPr marL="1828800" lvl="3" indent="-323850">
              <a:spcBef>
                <a:spcPts val="1600"/>
              </a:spcBef>
              <a:spcAft>
                <a:spcPts val="0"/>
              </a:spcAft>
              <a:buSzPts val="1500"/>
              <a:buFont typeface="Nunito Light"/>
              <a:buChar char="●"/>
              <a:defRPr/>
            </a:lvl4pPr>
            <a:lvl5pPr marL="2286000" lvl="4" indent="-304800">
              <a:spcBef>
                <a:spcPts val="1600"/>
              </a:spcBef>
              <a:spcAft>
                <a:spcPts val="0"/>
              </a:spcAft>
              <a:buSzPts val="1200"/>
              <a:buFont typeface="Nunito Light"/>
              <a:buChar char="○"/>
              <a:defRPr/>
            </a:lvl5pPr>
            <a:lvl6pPr marL="2743200" lvl="5" indent="-304800">
              <a:spcBef>
                <a:spcPts val="1600"/>
              </a:spcBef>
              <a:spcAft>
                <a:spcPts val="0"/>
              </a:spcAft>
              <a:buSzPts val="1200"/>
              <a:buFont typeface="Nunito Light"/>
              <a:buChar char="■"/>
              <a:defRPr/>
            </a:lvl6pPr>
            <a:lvl7pPr marL="3200400" lvl="6" indent="-311150">
              <a:spcBef>
                <a:spcPts val="1600"/>
              </a:spcBef>
              <a:spcAft>
                <a:spcPts val="0"/>
              </a:spcAft>
              <a:buSzPts val="1300"/>
              <a:buFont typeface="Nunito Light"/>
              <a:buChar char="●"/>
              <a:defRPr/>
            </a:lvl7pPr>
            <a:lvl8pPr marL="3657600" lvl="7" indent="-311150">
              <a:spcBef>
                <a:spcPts val="1600"/>
              </a:spcBef>
              <a:spcAft>
                <a:spcPts val="0"/>
              </a:spcAft>
              <a:buSzPts val="1300"/>
              <a:buFont typeface="Nunito Light"/>
              <a:buChar char="○"/>
              <a:defRPr/>
            </a:lvl8pPr>
            <a:lvl9pPr marL="4114800" lvl="8" indent="-304800">
              <a:spcBef>
                <a:spcPts val="1600"/>
              </a:spcBef>
              <a:spcAft>
                <a:spcPts val="1600"/>
              </a:spcAft>
              <a:buSzPts val="1200"/>
              <a:buFont typeface="Nunito Light"/>
              <a:buChar char="■"/>
              <a:defRPr/>
            </a:lvl9pPr>
          </a:lstStyle>
          <a:p>
            <a:endParaRPr/>
          </a:p>
        </p:txBody>
      </p:sp>
      <p:sp>
        <p:nvSpPr>
          <p:cNvPr id="116" name="Google Shape;116;p4"/>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b="0">
                <a:solidFill>
                  <a:schemeClr val="accent1"/>
                </a:solidFill>
                <a:latin typeface="Chelsea Market"/>
                <a:ea typeface="Chelsea Market"/>
                <a:cs typeface="Chelsea Market"/>
                <a:sym typeface="Chelsea Market"/>
              </a:defRPr>
            </a:lvl1pPr>
            <a:lvl2pPr lvl="1" algn="ctr" rtl="0">
              <a:spcBef>
                <a:spcPts val="0"/>
              </a:spcBef>
              <a:spcAft>
                <a:spcPts val="0"/>
              </a:spcAft>
              <a:buNone/>
              <a:defRPr sz="3000" b="0">
                <a:solidFill>
                  <a:schemeClr val="accent1"/>
                </a:solidFill>
                <a:latin typeface="Chelsea Market"/>
                <a:ea typeface="Chelsea Market"/>
                <a:cs typeface="Chelsea Market"/>
                <a:sym typeface="Chelsea Market"/>
              </a:defRPr>
            </a:lvl2pPr>
            <a:lvl3pPr lvl="2" algn="ctr" rtl="0">
              <a:spcBef>
                <a:spcPts val="0"/>
              </a:spcBef>
              <a:spcAft>
                <a:spcPts val="0"/>
              </a:spcAft>
              <a:buNone/>
              <a:defRPr sz="3000" b="0">
                <a:solidFill>
                  <a:schemeClr val="accent1"/>
                </a:solidFill>
                <a:latin typeface="Chelsea Market"/>
                <a:ea typeface="Chelsea Market"/>
                <a:cs typeface="Chelsea Market"/>
                <a:sym typeface="Chelsea Market"/>
              </a:defRPr>
            </a:lvl3pPr>
            <a:lvl4pPr lvl="3" algn="ctr" rtl="0">
              <a:spcBef>
                <a:spcPts val="0"/>
              </a:spcBef>
              <a:spcAft>
                <a:spcPts val="0"/>
              </a:spcAft>
              <a:buNone/>
              <a:defRPr sz="3000" b="0">
                <a:solidFill>
                  <a:schemeClr val="accent1"/>
                </a:solidFill>
                <a:latin typeface="Chelsea Market"/>
                <a:ea typeface="Chelsea Market"/>
                <a:cs typeface="Chelsea Market"/>
                <a:sym typeface="Chelsea Market"/>
              </a:defRPr>
            </a:lvl4pPr>
            <a:lvl5pPr lvl="4" algn="ctr" rtl="0">
              <a:spcBef>
                <a:spcPts val="0"/>
              </a:spcBef>
              <a:spcAft>
                <a:spcPts val="0"/>
              </a:spcAft>
              <a:buNone/>
              <a:defRPr sz="3000" b="0">
                <a:solidFill>
                  <a:schemeClr val="accent1"/>
                </a:solidFill>
                <a:latin typeface="Chelsea Market"/>
                <a:ea typeface="Chelsea Market"/>
                <a:cs typeface="Chelsea Market"/>
                <a:sym typeface="Chelsea Market"/>
              </a:defRPr>
            </a:lvl5pPr>
            <a:lvl6pPr lvl="5" algn="ctr" rtl="0">
              <a:spcBef>
                <a:spcPts val="0"/>
              </a:spcBef>
              <a:spcAft>
                <a:spcPts val="0"/>
              </a:spcAft>
              <a:buNone/>
              <a:defRPr sz="3000" b="0">
                <a:solidFill>
                  <a:schemeClr val="accent1"/>
                </a:solidFill>
                <a:latin typeface="Chelsea Market"/>
                <a:ea typeface="Chelsea Market"/>
                <a:cs typeface="Chelsea Market"/>
                <a:sym typeface="Chelsea Market"/>
              </a:defRPr>
            </a:lvl6pPr>
            <a:lvl7pPr lvl="6" algn="ctr" rtl="0">
              <a:spcBef>
                <a:spcPts val="0"/>
              </a:spcBef>
              <a:spcAft>
                <a:spcPts val="0"/>
              </a:spcAft>
              <a:buNone/>
              <a:defRPr sz="3000" b="0">
                <a:solidFill>
                  <a:schemeClr val="accent1"/>
                </a:solidFill>
                <a:latin typeface="Chelsea Market"/>
                <a:ea typeface="Chelsea Market"/>
                <a:cs typeface="Chelsea Market"/>
                <a:sym typeface="Chelsea Market"/>
              </a:defRPr>
            </a:lvl7pPr>
            <a:lvl8pPr lvl="7" algn="ctr" rtl="0">
              <a:spcBef>
                <a:spcPts val="0"/>
              </a:spcBef>
              <a:spcAft>
                <a:spcPts val="0"/>
              </a:spcAft>
              <a:buNone/>
              <a:defRPr sz="3000" b="0">
                <a:solidFill>
                  <a:schemeClr val="accent1"/>
                </a:solidFill>
                <a:latin typeface="Chelsea Market"/>
                <a:ea typeface="Chelsea Market"/>
                <a:cs typeface="Chelsea Market"/>
                <a:sym typeface="Chelsea Market"/>
              </a:defRPr>
            </a:lvl8pPr>
            <a:lvl9pPr lvl="8" algn="ctr" rtl="0">
              <a:spcBef>
                <a:spcPts val="0"/>
              </a:spcBef>
              <a:spcAft>
                <a:spcPts val="0"/>
              </a:spcAft>
              <a:buNone/>
              <a:defRPr sz="3000" b="0">
                <a:solidFill>
                  <a:schemeClr val="accent1"/>
                </a:solidFill>
                <a:latin typeface="Chelsea Market"/>
                <a:ea typeface="Chelsea Market"/>
                <a:cs typeface="Chelsea Market"/>
                <a:sym typeface="Chelsea Market"/>
              </a:defRPr>
            </a:lvl9pPr>
          </a:lstStyle>
          <a:p>
            <a:endParaRPr/>
          </a:p>
        </p:txBody>
      </p:sp>
    </p:spTree>
    <p:extLst>
      <p:ext uri="{BB962C8B-B14F-4D97-AF65-F5344CB8AC3E}">
        <p14:creationId xmlns:p14="http://schemas.microsoft.com/office/powerpoint/2010/main" val="859623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901900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1544063"/>
            <a:ext cx="6686549" cy="1101600"/>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2647597"/>
            <a:ext cx="6686549" cy="6453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595554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1909" y="1600200"/>
            <a:ext cx="3235398" cy="28332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93060" y="1594666"/>
            <a:ext cx="3235398" cy="28332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590837"/>
            <a:ext cx="584825" cy="273844"/>
          </a:xfrm>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2769856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4530" y="1479527"/>
            <a:ext cx="299454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941909" y="1911725"/>
            <a:ext cx="3257170" cy="25155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29972" y="1477106"/>
            <a:ext cx="2999251"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5375218" y="1909304"/>
            <a:ext cx="3254006" cy="25155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590837"/>
            <a:ext cx="584825" cy="273844"/>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017206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099186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995914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34566"/>
            <a:ext cx="2628899" cy="732234"/>
          </a:xfrm>
        </p:spPr>
        <p:txBody>
          <a:bodyPr anchor="b"/>
          <a:lstStyle>
            <a:lvl1pPr algn="l">
              <a:defRPr sz="1500" b="0"/>
            </a:lvl1pPr>
          </a:lstStyle>
          <a:p>
            <a:r>
              <a:rPr lang="en-US" smtClean="0"/>
              <a:t>Click to edit Master title style</a:t>
            </a:r>
            <a:endParaRPr lang="en-US" dirty="0"/>
          </a:p>
        </p:txBody>
      </p:sp>
      <p:sp>
        <p:nvSpPr>
          <p:cNvPr id="3" name="Content Placeholder 2"/>
          <p:cNvSpPr>
            <a:spLocks noGrp="1"/>
          </p:cNvSpPr>
          <p:nvPr>
            <p:ph idx="1"/>
          </p:nvPr>
        </p:nvSpPr>
        <p:spPr>
          <a:xfrm>
            <a:off x="4742259" y="334567"/>
            <a:ext cx="3886200" cy="4061222"/>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1910" y="1198960"/>
            <a:ext cx="2628899"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97425958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600450"/>
            <a:ext cx="668655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1909" y="476224"/>
            <a:ext cx="6686550" cy="289122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941910" y="4025504"/>
            <a:ext cx="6686550"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015985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smtClean="0"/>
              <a:pPr/>
              <a:t>1/19/2024</a:t>
            </a:fld>
            <a:endParaRPr lang="en-US" dirty="0"/>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7054992"/>
      </p:ext>
    </p:extLst>
  </p:cSld>
  <p:clrMap bg1="lt1" tx1="dk1" bg2="lt2" tx2="dk2" accent1="accent1" accent2="accent2" accent3="accent3" accent4="accent4" accent5="accent5" accent6="accent6" hlink="hlink" folHlink="folHlink"/>
  <p:sldLayoutIdLst>
    <p:sldLayoutId id="2147484646" r:id="rId1"/>
    <p:sldLayoutId id="2147484647" r:id="rId2"/>
    <p:sldLayoutId id="2147484648" r:id="rId3"/>
    <p:sldLayoutId id="2147484649" r:id="rId4"/>
    <p:sldLayoutId id="2147484650" r:id="rId5"/>
    <p:sldLayoutId id="2147484651" r:id="rId6"/>
    <p:sldLayoutId id="2147484652" r:id="rId7"/>
    <p:sldLayoutId id="2147484653" r:id="rId8"/>
    <p:sldLayoutId id="2147484654" r:id="rId9"/>
    <p:sldLayoutId id="2147484655" r:id="rId10"/>
    <p:sldLayoutId id="2147484656" r:id="rId11"/>
    <p:sldLayoutId id="2147484657" r:id="rId12"/>
    <p:sldLayoutId id="2147484658" r:id="rId13"/>
    <p:sldLayoutId id="2147484659" r:id="rId14"/>
    <p:sldLayoutId id="2147484660" r:id="rId15"/>
    <p:sldLayoutId id="2147484661" r:id="rId16"/>
    <p:sldLayoutId id="2147484662" r:id="rId17"/>
  </p:sldLayoutIdLst>
  <p:hf sldNum="0" hdr="0" ft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32"/>
          <p:cNvSpPr txBox="1">
            <a:spLocks noGrp="1"/>
          </p:cNvSpPr>
          <p:nvPr>
            <p:ph type="ctrTitle"/>
          </p:nvPr>
        </p:nvSpPr>
        <p:spPr>
          <a:xfrm rot="950">
            <a:off x="1845482" y="622475"/>
            <a:ext cx="6169396" cy="3035990"/>
          </a:xfrm>
          <a:prstGeom prst="rect">
            <a:avLst/>
          </a:prstGeom>
          <a:ln>
            <a:solidFill>
              <a:schemeClr val="accent2">
                <a:lumMod val="50000"/>
              </a:schemeClr>
            </a:solidFill>
          </a:ln>
        </p:spPr>
        <p:txBody>
          <a:bodyPr spcFirstLastPara="1" wrap="square" lIns="91425" tIns="91425" rIns="91425" bIns="91425" anchor="b" anchorCtr="0">
            <a:noAutofit/>
          </a:bodyPr>
          <a:lstStyle/>
          <a:p>
            <a:pPr algn="ctr"/>
            <a:r>
              <a:rPr lang="ro-RO" sz="1600" b="1" dirty="0" smtClean="0"/>
              <a:t/>
            </a:r>
            <a:br>
              <a:rPr lang="ro-RO" sz="1600" b="1" dirty="0" smtClean="0"/>
            </a:br>
            <a:r>
              <a:rPr lang="ro-RO" sz="1600" b="1" dirty="0" smtClean="0"/>
              <a:t/>
            </a:r>
            <a:br>
              <a:rPr lang="ro-RO" sz="1600" b="1" dirty="0" smtClean="0"/>
            </a:br>
            <a:r>
              <a:rPr lang="ro-RO" sz="1600" b="1" dirty="0" smtClean="0"/>
              <a:t/>
            </a:r>
            <a:br>
              <a:rPr lang="ro-RO" sz="1600" b="1" dirty="0" smtClean="0"/>
            </a:br>
            <a:r>
              <a:rPr lang="ro-RO" sz="2000" b="1" dirty="0" smtClean="0"/>
              <a:t>ETAPE - C </a:t>
            </a:r>
            <a:r>
              <a:rPr lang="ro-RO" sz="2000" b="1" dirty="0"/>
              <a:t>A L E N D A R U L</a:t>
            </a:r>
            <a:r>
              <a:rPr lang="en-US" sz="2000" dirty="0"/>
              <a:t/>
            </a:r>
            <a:br>
              <a:rPr lang="en-US" sz="2000" dirty="0"/>
            </a:br>
            <a:r>
              <a:rPr lang="ro-RO" sz="2000" b="1" dirty="0"/>
              <a:t>mobilității personalului didactic de predare din învățământul </a:t>
            </a:r>
            <a:r>
              <a:rPr lang="ro-RO" sz="2000" b="1" dirty="0" smtClean="0"/>
              <a:t>preuniversitar</a:t>
            </a:r>
            <a:r>
              <a:rPr lang="en-US" sz="2000" b="1" dirty="0" smtClean="0"/>
              <a:t>, </a:t>
            </a:r>
            <a:r>
              <a:rPr lang="ro-RO" sz="2000" b="1" dirty="0" smtClean="0"/>
              <a:t/>
            </a:r>
            <a:br>
              <a:rPr lang="ro-RO" sz="2000" b="1" dirty="0" smtClean="0"/>
            </a:br>
            <a:r>
              <a:rPr lang="en-US" sz="2000" b="1" dirty="0" err="1" smtClean="0"/>
              <a:t>aprobat</a:t>
            </a:r>
            <a:r>
              <a:rPr lang="en-US" sz="2000" b="1" dirty="0" smtClean="0"/>
              <a:t> </a:t>
            </a:r>
            <a:r>
              <a:rPr lang="en-US" sz="2000" b="1" dirty="0" err="1" smtClean="0"/>
              <a:t>prin</a:t>
            </a:r>
            <a:r>
              <a:rPr lang="en-US" sz="2000" b="1" dirty="0" smtClean="0"/>
              <a:t> O</a:t>
            </a:r>
            <a:r>
              <a:rPr lang="ro-RO" sz="2000" b="1" dirty="0" smtClean="0"/>
              <a:t>.</a:t>
            </a:r>
            <a:r>
              <a:rPr lang="en-US" sz="2000" b="1" dirty="0" smtClean="0"/>
              <a:t>M</a:t>
            </a:r>
            <a:r>
              <a:rPr lang="ro-RO" sz="2000" b="1" dirty="0" smtClean="0"/>
              <a:t>.</a:t>
            </a:r>
            <a:r>
              <a:rPr lang="en-US" sz="2000" b="1" dirty="0" smtClean="0"/>
              <a:t>E</a:t>
            </a:r>
            <a:r>
              <a:rPr lang="ro-RO" sz="2000" b="1" dirty="0" smtClean="0"/>
              <a:t>.</a:t>
            </a:r>
            <a:r>
              <a:rPr lang="en-US" sz="2000" b="1" dirty="0" smtClean="0"/>
              <a:t> </a:t>
            </a:r>
            <a:r>
              <a:rPr lang="en-US" sz="2000" b="1" dirty="0" err="1" smtClean="0"/>
              <a:t>nr</a:t>
            </a:r>
            <a:r>
              <a:rPr lang="en-US" sz="2000" b="1" dirty="0" smtClean="0"/>
              <a:t>. 6</a:t>
            </a:r>
            <a:r>
              <a:rPr lang="ro-RO" sz="2000" b="1" dirty="0" smtClean="0"/>
              <a:t>8</a:t>
            </a:r>
            <a:r>
              <a:rPr lang="en-US" sz="2000" b="1" dirty="0" smtClean="0"/>
              <a:t>77 / 2023</a:t>
            </a:r>
            <a:r>
              <a:rPr lang="en-US" sz="5400" dirty="0"/>
              <a:t/>
            </a:r>
            <a:br>
              <a:rPr lang="en-US" sz="5400" dirty="0"/>
            </a:br>
            <a:r>
              <a:rPr lang="ro-RO" sz="4800" dirty="0"/>
              <a:t> </a:t>
            </a:r>
            <a:endParaRPr lang="en-US" sz="4800" dirty="0"/>
          </a:p>
        </p:txBody>
      </p:sp>
      <p:sp>
        <p:nvSpPr>
          <p:cNvPr id="701" name="Google Shape;701;p32"/>
          <p:cNvSpPr txBox="1">
            <a:spLocks noGrp="1"/>
          </p:cNvSpPr>
          <p:nvPr>
            <p:ph type="subTitle" idx="1"/>
          </p:nvPr>
        </p:nvSpPr>
        <p:spPr>
          <a:xfrm>
            <a:off x="3447410" y="3659235"/>
            <a:ext cx="4126381" cy="844712"/>
          </a:xfrm>
          <a:prstGeom prst="rect">
            <a:avLst/>
          </a:prstGeom>
        </p:spPr>
        <p:txBody>
          <a:bodyPr spcFirstLastPara="1" wrap="square" lIns="91425" tIns="91425" rIns="91425" bIns="91425" anchor="ctr" anchorCtr="0">
            <a:noAutofit/>
          </a:bodyPr>
          <a:lstStyle/>
          <a:p>
            <a:pPr marL="0" lvl="0" indent="0"/>
            <a:r>
              <a:rPr lang="ro-RO" sz="1600" b="1" dirty="0"/>
              <a:t>A</a:t>
            </a:r>
            <a:r>
              <a:rPr lang="ro-RO" sz="1600" b="1" dirty="0" smtClean="0"/>
              <a:t>n </a:t>
            </a:r>
            <a:r>
              <a:rPr lang="ro-RO" sz="1600" b="1" dirty="0"/>
              <a:t>ș</a:t>
            </a:r>
            <a:r>
              <a:rPr lang="ro-RO" sz="1600" b="1" dirty="0" smtClean="0"/>
              <a:t>colar 202</a:t>
            </a:r>
            <a:r>
              <a:rPr lang="en-US" sz="1600" b="1" dirty="0" smtClean="0"/>
              <a:t>4</a:t>
            </a:r>
            <a:r>
              <a:rPr lang="ro-RO" sz="1600" b="1" dirty="0" smtClean="0"/>
              <a:t> </a:t>
            </a:r>
            <a:r>
              <a:rPr lang="ro-RO" sz="1600" b="1" dirty="0"/>
              <a:t>- </a:t>
            </a:r>
            <a:r>
              <a:rPr lang="ro-RO" sz="1600" b="1" dirty="0" smtClean="0"/>
              <a:t>202</a:t>
            </a:r>
            <a:r>
              <a:rPr lang="en-US" sz="1600" b="1" dirty="0" smtClean="0"/>
              <a:t>5</a:t>
            </a:r>
            <a:r>
              <a:rPr lang="en-US" sz="7200" dirty="0"/>
              <a:t/>
            </a:r>
            <a:br>
              <a:rPr lang="en-US" sz="7200" dirty="0"/>
            </a:br>
            <a:endParaRPr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8712" y="0"/>
            <a:ext cx="8575288" cy="5209888"/>
          </a:xfrm>
          <a:prstGeom prst="rect">
            <a:avLst/>
          </a:prstGeom>
        </p:spPr>
        <p:txBody>
          <a:bodyPr wrap="square">
            <a:spAutoFit/>
          </a:bodyPr>
          <a:lstStyle/>
          <a:p>
            <a:endParaRPr lang="ro-RO" dirty="0"/>
          </a:p>
          <a:p>
            <a:pPr marL="285750" indent="-285750" algn="just">
              <a:buFont typeface="Wingdings" panose="05000000000000000000" pitchFamily="2" charset="2"/>
              <a:buChar char="Ø"/>
            </a:pPr>
            <a:r>
              <a:rPr lang="ro-RO" sz="1300" dirty="0">
                <a:latin typeface="Times New Roman" panose="02020603050405020304" pitchFamily="18" charset="0"/>
                <a:cs typeface="Times New Roman" panose="02020603050405020304" pitchFamily="18" charset="0"/>
              </a:rPr>
              <a:t>Stabilirea </a:t>
            </a:r>
            <a:r>
              <a:rPr lang="ro-RO" sz="1300" b="1" dirty="0">
                <a:latin typeface="Times New Roman" panose="02020603050405020304" pitchFamily="18" charset="0"/>
                <a:cs typeface="Times New Roman" panose="02020603050405020304" pitchFamily="18" charset="0"/>
              </a:rPr>
              <a:t>prelungirii duratei contractelor individuale de muncă</a:t>
            </a:r>
            <a:r>
              <a:rPr lang="ro-RO" sz="1300" dirty="0">
                <a:latin typeface="Times New Roman" panose="02020603050405020304" pitchFamily="18" charset="0"/>
                <a:cs typeface="Times New Roman" panose="02020603050405020304" pitchFamily="18" charset="0"/>
              </a:rPr>
              <a:t>, în anul şcolar 2024-2025, pentru cadrele didactice angajate cu contract individual de muncă pe perioadă determinată, în baza notei/mediei de repartizare minimum 5 (cinci) obţinute la concursurile de ocupare a posturilor didactice/catedrelor vacante/rezervate în învăţământul preuniversitar, sesiunile 2023 şi/sau 2022, respectiv 2023, 2022, </a:t>
            </a:r>
            <a:r>
              <a:rPr lang="ro-RO" sz="1300" dirty="0" smtClean="0">
                <a:latin typeface="Times New Roman" panose="02020603050405020304" pitchFamily="18" charset="0"/>
                <a:cs typeface="Times New Roman" panose="02020603050405020304" pitchFamily="18" charset="0"/>
              </a:rPr>
              <a:t>2021şi/sau </a:t>
            </a:r>
            <a:r>
              <a:rPr lang="ro-RO" sz="1300" dirty="0">
                <a:latin typeface="Times New Roman" panose="02020603050405020304" pitchFamily="18" charset="0"/>
                <a:cs typeface="Times New Roman" panose="02020603050405020304" pitchFamily="18" charset="0"/>
              </a:rPr>
              <a:t>2020 pentru învăţători/profesori pentru învăţământ primar, pentru finalizarea învăţământului primar la aceeaşi clasă de elevi</a:t>
            </a:r>
            <a:r>
              <a:rPr lang="ro-RO" sz="1300" b="1" dirty="0">
                <a:latin typeface="Times New Roman" panose="02020603050405020304" pitchFamily="18" charset="0"/>
                <a:cs typeface="Times New Roman" panose="02020603050405020304" pitchFamily="18" charset="0"/>
              </a:rPr>
              <a:t>, conform prevederilor art. 63 și 87 din Metodologie</a:t>
            </a:r>
            <a:r>
              <a:rPr lang="ro-RO" sz="1300" dirty="0">
                <a:latin typeface="Times New Roman" panose="02020603050405020304" pitchFamily="18" charset="0"/>
                <a:cs typeface="Times New Roman" panose="02020603050405020304" pitchFamily="18" charset="0"/>
              </a:rPr>
              <a:t>: </a:t>
            </a:r>
          </a:p>
          <a:p>
            <a:pPr algn="just">
              <a:lnSpc>
                <a:spcPct val="115000"/>
              </a:lnSpc>
              <a:buSzPts val="1200"/>
            </a:pPr>
            <a:r>
              <a:rPr lang="en-US" spc="-8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pc="-80" dirty="0">
                <a:latin typeface="Times New Roman" panose="02020603050405020304" pitchFamily="18" charset="0"/>
                <a:ea typeface="Calibri" panose="020F0502020204030204" pitchFamily="34" charset="0"/>
                <a:cs typeface="Times New Roman" panose="02020603050405020304" pitchFamily="18" charset="0"/>
              </a:rPr>
              <a:t>			</a:t>
            </a:r>
            <a:r>
              <a:rPr lang="en-US" spc="-80" dirty="0">
                <a:latin typeface="Times New Roman" panose="02020603050405020304" pitchFamily="18" charset="0"/>
                <a:ea typeface="Calibri" panose="020F0502020204030204" pitchFamily="34" charset="0"/>
                <a:cs typeface="Times New Roman" panose="02020603050405020304" pitchFamily="18" charset="0"/>
              </a:rPr>
              <a:t>     </a:t>
            </a:r>
            <a:r>
              <a:rPr lang="ro-RO" spc="-80" dirty="0">
                <a:latin typeface="Times New Roman" panose="02020603050405020304" pitchFamily="18" charset="0"/>
                <a:ea typeface="Calibri" panose="020F0502020204030204" pitchFamily="34" charset="0"/>
                <a:cs typeface="Times New Roman" panose="02020603050405020304" pitchFamily="18" charset="0"/>
              </a:rPr>
              <a:t>            </a:t>
            </a:r>
            <a:r>
              <a:rPr lang="en-US" spc="-8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pc="-8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7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Perioada</a:t>
            </a:r>
            <a:r>
              <a:rPr lang="ro-RO" sz="1200" b="1" spc="-7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ro-RO" sz="1200" b="1" spc="-14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a:t>
            </a:r>
            <a:r>
              <a:rPr lang="ro-RO" sz="1200" b="1" spc="-13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spc="-13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spc="-135"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aprilie</a:t>
            </a:r>
            <a:r>
              <a:rPr lang="en-US" sz="1200" b="1" spc="-13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- 21 </a:t>
            </a:r>
            <a:r>
              <a:rPr lang="en-US" sz="1200" b="1" spc="-135"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mai</a:t>
            </a:r>
            <a:r>
              <a:rPr lang="ro-RO" sz="12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8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a:t>
            </a:r>
            <a:r>
              <a:rPr lang="en-US" sz="1200" b="1" spc="-8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endParaRPr lang="ro-RO" sz="1200" b="1" spc="-8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buSzPts val="1200"/>
            </a:pPr>
            <a:endParaRPr lang="ro-RO" sz="1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1300" dirty="0" smtClean="0">
                <a:latin typeface="Times New Roman" panose="02020603050405020304" pitchFamily="18" charset="0"/>
                <a:cs typeface="Times New Roman" panose="02020603050405020304" pitchFamily="18" charset="0"/>
              </a:rPr>
              <a:t>- </a:t>
            </a:r>
            <a:r>
              <a:rPr lang="en-US" sz="1300" dirty="0" smtClean="0">
                <a:latin typeface="Times New Roman" panose="02020603050405020304" pitchFamily="18" charset="0"/>
                <a:cs typeface="Times New Roman" panose="02020603050405020304" pitchFamily="18" charset="0"/>
              </a:rPr>
              <a:t> </a:t>
            </a:r>
            <a:r>
              <a:rPr lang="en-US" sz="1300" b="1" dirty="0" smtClean="0">
                <a:latin typeface="Times New Roman" panose="02020603050405020304" pitchFamily="18" charset="0"/>
                <a:cs typeface="Times New Roman" panose="02020603050405020304" pitchFamily="18" charset="0"/>
              </a:rPr>
              <a:t>D</a:t>
            </a:r>
            <a:r>
              <a:rPr lang="ro-RO" sz="1300" b="1" dirty="0" smtClean="0">
                <a:latin typeface="Times New Roman" panose="02020603050405020304" pitchFamily="18" charset="0"/>
                <a:cs typeface="Times New Roman" panose="02020603050405020304" pitchFamily="18" charset="0"/>
              </a:rPr>
              <a:t>epunerea </a:t>
            </a:r>
            <a:r>
              <a:rPr lang="ro-RO" sz="1300" b="1" dirty="0">
                <a:latin typeface="Times New Roman" panose="02020603050405020304" pitchFamily="18" charset="0"/>
                <a:cs typeface="Times New Roman" panose="02020603050405020304" pitchFamily="18" charset="0"/>
              </a:rPr>
              <a:t>și înregistrarea la secretariatele unităților de învățământ</a:t>
            </a:r>
            <a:r>
              <a:rPr lang="ro-RO" sz="1300" dirty="0">
                <a:latin typeface="Times New Roman" panose="02020603050405020304" pitchFamily="18" charset="0"/>
                <a:cs typeface="Times New Roman" panose="02020603050405020304" pitchFamily="18" charset="0"/>
              </a:rPr>
              <a:t>, a cererilor personalului didactic angajat cu contract individual de muncă pe perioadă determinată, în vederea prelungirii duratei contractului individual de muncă pe perioadă determinată în anul şcolar 2024-2025, conform prevederilor art. 63 și 87 din Metodologie </a:t>
            </a:r>
            <a:r>
              <a:rPr lang="ro-RO" sz="1200" b="1" spc="-70" dirty="0" smtClean="0">
                <a:latin typeface="Times New Roman" panose="02020603050405020304" pitchFamily="18" charset="0"/>
                <a:ea typeface="Calibri" panose="020F0502020204030204" pitchFamily="34" charset="0"/>
              </a:rPr>
              <a:t>     </a:t>
            </a:r>
            <a:r>
              <a:rPr lang="en-US" sz="1200" b="1" spc="-70" dirty="0" smtClean="0">
                <a:latin typeface="Times New Roman" panose="02020603050405020304" pitchFamily="18" charset="0"/>
                <a:ea typeface="Calibri" panose="020F0502020204030204" pitchFamily="34" charset="0"/>
              </a:rPr>
              <a:t> </a:t>
            </a:r>
            <a:r>
              <a:rPr lang="ro-RO" sz="1200" b="1" spc="-70" dirty="0" smtClean="0">
                <a:latin typeface="Times New Roman" panose="02020603050405020304" pitchFamily="18" charset="0"/>
                <a:ea typeface="Calibri" panose="020F0502020204030204" pitchFamily="34" charset="0"/>
              </a:rPr>
              <a:t> </a:t>
            </a:r>
            <a:r>
              <a:rPr lang="ro-RO" sz="1200" b="1" spc="-7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Perioada</a:t>
            </a:r>
            <a:r>
              <a:rPr lang="ro-RO" sz="1200" b="1" spc="-7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ro-RO" sz="1200" b="1" spc="-14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a:t>
            </a:r>
            <a:r>
              <a:rPr lang="ro-RO" sz="1200" b="1" spc="-13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spc="-13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11</a:t>
            </a:r>
            <a:r>
              <a:rPr lang="ro-RO" sz="1200" b="1" spc="-13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8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aprilie</a:t>
            </a:r>
            <a:r>
              <a:rPr lang="ro-RO" sz="1200" b="1" spc="-14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8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a:t>
            </a:r>
            <a:r>
              <a:rPr lang="en-US" sz="1200" b="1" spc="-8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endParaRPr lang="ro-RO" sz="1200" b="1" spc="-8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360363" algn="just">
              <a:lnSpc>
                <a:spcPct val="115000"/>
              </a:lnSpc>
              <a:buSzPts val="1200"/>
            </a:pPr>
            <a:endParaRPr lang="ro-RO" sz="1200" b="1" dirty="0"/>
          </a:p>
          <a:p>
            <a:pPr algn="just">
              <a:lnSpc>
                <a:spcPct val="115000"/>
              </a:lnSpc>
              <a:buSzPts val="1200"/>
              <a:buFontTx/>
              <a:buChar char="-"/>
            </a:pPr>
            <a:r>
              <a:rPr lang="en-US" sz="1200" b="1" spc="-70" dirty="0" smtClean="0">
                <a:latin typeface="Times New Roman" panose="02020603050405020304" pitchFamily="18" charset="0"/>
                <a:ea typeface="Calibri" panose="020F0502020204030204" pitchFamily="34" charset="0"/>
              </a:rPr>
              <a:t>   </a:t>
            </a:r>
            <a:r>
              <a:rPr lang="ro-RO" sz="1200" b="1" spc="-70" dirty="0" smtClean="0">
                <a:latin typeface="Times New Roman" panose="02020603050405020304" pitchFamily="18" charset="0"/>
                <a:ea typeface="Calibri" panose="020F0502020204030204" pitchFamily="34" charset="0"/>
              </a:rPr>
              <a:t>Discutarea </a:t>
            </a:r>
            <a:r>
              <a:rPr lang="ro-RO" sz="1200" b="1" spc="-70" dirty="0">
                <a:latin typeface="Times New Roman" panose="02020603050405020304" pitchFamily="18" charset="0"/>
                <a:ea typeface="Calibri" panose="020F0502020204030204" pitchFamily="34" charset="0"/>
              </a:rPr>
              <a:t>și analizarea</a:t>
            </a:r>
            <a:r>
              <a:rPr lang="ro-RO" sz="1200" spc="-70" dirty="0">
                <a:latin typeface="Times New Roman" panose="02020603050405020304" pitchFamily="18" charset="0"/>
                <a:ea typeface="Calibri" panose="020F0502020204030204" pitchFamily="34" charset="0"/>
              </a:rPr>
              <a:t> de către </a:t>
            </a:r>
            <a:r>
              <a:rPr lang="ro-RO" sz="1200" b="1" spc="-70" dirty="0">
                <a:latin typeface="Times New Roman" panose="02020603050405020304" pitchFamily="18" charset="0"/>
                <a:ea typeface="Calibri" panose="020F0502020204030204" pitchFamily="34" charset="0"/>
              </a:rPr>
              <a:t>consiliile de administrație ale unităților de învățământ</a:t>
            </a:r>
            <a:r>
              <a:rPr lang="ro-RO" sz="1200" spc="-70" dirty="0">
                <a:latin typeface="Times New Roman" panose="02020603050405020304" pitchFamily="18" charset="0"/>
                <a:ea typeface="Calibri" panose="020F0502020204030204" pitchFamily="34" charset="0"/>
              </a:rPr>
              <a:t>, a cererilor depuse</a:t>
            </a:r>
            <a:r>
              <a:rPr lang="ro-RO" sz="1200" spc="-70" dirty="0" smtClean="0">
                <a:latin typeface="Times New Roman" panose="02020603050405020304" pitchFamily="18" charset="0"/>
                <a:ea typeface="Calibri" panose="020F0502020204030204" pitchFamily="34" charset="0"/>
              </a:rPr>
              <a:t>,</a:t>
            </a:r>
            <a:r>
              <a:rPr lang="en-US" sz="1200" spc="-70" dirty="0" smtClean="0">
                <a:latin typeface="Times New Roman" panose="02020603050405020304" pitchFamily="18" charset="0"/>
                <a:ea typeface="Calibri" panose="020F0502020204030204" pitchFamily="34" charset="0"/>
              </a:rPr>
              <a:t>                            </a:t>
            </a:r>
            <a:r>
              <a:rPr lang="en-US" sz="1200" spc="-70" dirty="0" smtClean="0">
                <a:latin typeface="Times New Roman" panose="02020603050405020304" pitchFamily="18" charset="0"/>
                <a:ea typeface="Calibri" panose="020F0502020204030204" pitchFamily="34" charset="0"/>
              </a:rPr>
              <a:t>  </a:t>
            </a:r>
            <a:r>
              <a:rPr lang="en-US" sz="1200" b="1" spc="-70" dirty="0" err="1" smtClean="0">
                <a:solidFill>
                  <a:srgbClr val="FF0000"/>
                </a:solidFill>
                <a:latin typeface="Times New Roman" panose="02020603050405020304" pitchFamily="18" charset="0"/>
                <a:ea typeface="Calibri" panose="020F0502020204030204" pitchFamily="34" charset="0"/>
              </a:rPr>
              <a:t>Termen</a:t>
            </a:r>
            <a:r>
              <a:rPr lang="en-US" sz="1200" b="1" spc="-70" dirty="0">
                <a:solidFill>
                  <a:srgbClr val="FF0000"/>
                </a:solidFill>
                <a:latin typeface="Times New Roman" panose="02020603050405020304" pitchFamily="18" charset="0"/>
                <a:ea typeface="Calibri" panose="020F0502020204030204" pitchFamily="34" charset="0"/>
              </a:rPr>
              <a:t>:</a:t>
            </a:r>
            <a:r>
              <a:rPr lang="en-US" sz="1200" spc="-70" dirty="0">
                <a:latin typeface="Times New Roman" panose="02020603050405020304" pitchFamily="18" charset="0"/>
                <a:ea typeface="Calibri" panose="020F0502020204030204" pitchFamily="34" charset="0"/>
              </a:rPr>
              <a:t> </a:t>
            </a:r>
            <a:r>
              <a:rPr lang="ro-RO" sz="1200" b="1" spc="-70" dirty="0">
                <a:solidFill>
                  <a:srgbClr val="FF0000"/>
                </a:solidFill>
                <a:latin typeface="Times New Roman" panose="02020603050405020304" pitchFamily="18" charset="0"/>
                <a:ea typeface="Calibri" panose="020F0502020204030204" pitchFamily="34" charset="0"/>
              </a:rPr>
              <a:t> </a:t>
            </a:r>
            <a:r>
              <a:rPr lang="en-US" sz="1200" b="1" spc="-70" dirty="0">
                <a:solidFill>
                  <a:srgbClr val="FF0000"/>
                </a:solidFill>
                <a:latin typeface="Times New Roman" panose="02020603050405020304" pitchFamily="18" charset="0"/>
                <a:ea typeface="Calibri" panose="020F0502020204030204" pitchFamily="34" charset="0"/>
              </a:rPr>
              <a:t>15</a:t>
            </a:r>
            <a:r>
              <a:rPr lang="ro-RO" sz="1200" b="1" spc="-70" dirty="0">
                <a:solidFill>
                  <a:srgbClr val="FF0000"/>
                </a:solidFill>
                <a:latin typeface="Times New Roman" panose="02020603050405020304" pitchFamily="18" charset="0"/>
                <a:ea typeface="Calibri" panose="020F0502020204030204" pitchFamily="34" charset="0"/>
              </a:rPr>
              <a:t> aprilie 202</a:t>
            </a:r>
            <a:r>
              <a:rPr lang="en-US" sz="1200" b="1" spc="-70" dirty="0">
                <a:solidFill>
                  <a:srgbClr val="FF0000"/>
                </a:solidFill>
                <a:latin typeface="Times New Roman" panose="02020603050405020304" pitchFamily="18" charset="0"/>
                <a:ea typeface="Calibri" panose="020F0502020204030204" pitchFamily="34" charset="0"/>
              </a:rPr>
              <a:t>4</a:t>
            </a:r>
            <a:endParaRPr lang="ro-RO" sz="1200" b="1" spc="-70" dirty="0">
              <a:solidFill>
                <a:srgbClr val="FF0000"/>
              </a:solidFill>
              <a:latin typeface="Times New Roman" panose="02020603050405020304" pitchFamily="18" charset="0"/>
              <a:ea typeface="Calibri" panose="020F0502020204030204" pitchFamily="34" charset="0"/>
            </a:endParaRPr>
          </a:p>
          <a:p>
            <a:pPr marL="360363" algn="just">
              <a:lnSpc>
                <a:spcPct val="115000"/>
              </a:lnSpc>
              <a:buSzPts val="1200"/>
            </a:pPr>
            <a:endParaRPr lang="ro-RO" sz="1200" b="1" spc="-70" dirty="0">
              <a:solidFill>
                <a:schemeClr val="tx1"/>
              </a:solidFill>
              <a:latin typeface="Times New Roman" panose="02020603050405020304" pitchFamily="18" charset="0"/>
              <a:ea typeface="Calibri" panose="020F0502020204030204" pitchFamily="34" charset="0"/>
            </a:endParaRPr>
          </a:p>
          <a:p>
            <a:pPr marL="17463" indent="-17463">
              <a:buFontTx/>
              <a:buChar char="-"/>
            </a:pPr>
            <a:r>
              <a:rPr lang="en-US" sz="1300" b="1" dirty="0" smtClean="0">
                <a:latin typeface="Times New Roman" panose="02020603050405020304" pitchFamily="18" charset="0"/>
                <a:cs typeface="Times New Roman" panose="02020603050405020304" pitchFamily="18" charset="0"/>
              </a:rPr>
              <a:t>  R</a:t>
            </a:r>
            <a:r>
              <a:rPr lang="ro-RO" sz="1300" b="1" dirty="0" smtClean="0">
                <a:latin typeface="Times New Roman" panose="02020603050405020304" pitchFamily="18" charset="0"/>
                <a:cs typeface="Times New Roman" panose="02020603050405020304" pitchFamily="18" charset="0"/>
              </a:rPr>
              <a:t>eactualizarea </a:t>
            </a:r>
            <a:r>
              <a:rPr lang="ro-RO" sz="1300" b="1" dirty="0">
                <a:latin typeface="Times New Roman" panose="02020603050405020304" pitchFamily="18" charset="0"/>
                <a:cs typeface="Times New Roman" panose="02020603050405020304" pitchFamily="18" charset="0"/>
              </a:rPr>
              <a:t>dosarelor personale, la inspectoratele şcolare, a cadrelor didactice care au primit acordul de principiu privind prelungirea duratei contractului individual de muncă pe perioadă determinată </a:t>
            </a:r>
            <a:r>
              <a:rPr lang="ro-RO" sz="1300" dirty="0">
                <a:latin typeface="Times New Roman" panose="02020603050405020304" pitchFamily="18" charset="0"/>
                <a:cs typeface="Times New Roman" panose="02020603050405020304" pitchFamily="18" charset="0"/>
              </a:rPr>
              <a:t>în anul şcolar 2024-2025, conform prevederilor art. 63 şi 87 din Metodologie; </a:t>
            </a:r>
            <a:r>
              <a:rPr lang="en-US" sz="1300" dirty="0" smtClean="0">
                <a:latin typeface="Times New Roman" panose="02020603050405020304" pitchFamily="18" charset="0"/>
                <a:cs typeface="Times New Roman" panose="02020603050405020304" pitchFamily="18" charset="0"/>
              </a:rPr>
              <a:t> 	     </a:t>
            </a:r>
            <a:r>
              <a:rPr lang="en-US" sz="1200" spc="-70" dirty="0" smtClean="0">
                <a:latin typeface="Times New Roman" panose="02020603050405020304" pitchFamily="18" charset="0"/>
                <a:ea typeface="Calibri" panose="020F0502020204030204" pitchFamily="34" charset="0"/>
              </a:rPr>
              <a:t>                                    </a:t>
            </a:r>
            <a:r>
              <a:rPr lang="en-US" sz="1200" spc="-70" dirty="0" smtClean="0">
                <a:latin typeface="Times New Roman" panose="02020603050405020304" pitchFamily="18" charset="0"/>
                <a:ea typeface="Calibri" panose="020F0502020204030204" pitchFamily="34" charset="0"/>
              </a:rPr>
              <a:t>                                     </a:t>
            </a:r>
            <a:r>
              <a:rPr lang="ro-RO" sz="1200" b="1" spc="-70" dirty="0" smtClean="0">
                <a:solidFill>
                  <a:srgbClr val="FF0000"/>
                </a:solidFill>
                <a:latin typeface="Times New Roman" panose="02020603050405020304" pitchFamily="18" charset="0"/>
                <a:ea typeface="Calibri" panose="020F0502020204030204" pitchFamily="34" charset="0"/>
              </a:rPr>
              <a:t>Perioada</a:t>
            </a:r>
            <a:r>
              <a:rPr lang="ro-RO" sz="1200" b="1" spc="-70" dirty="0" smtClean="0">
                <a:solidFill>
                  <a:srgbClr val="FF0000"/>
                </a:solidFill>
                <a:latin typeface="Times New Roman" panose="02020603050405020304" pitchFamily="18" charset="0"/>
                <a:ea typeface="Calibri" panose="020F0502020204030204" pitchFamily="34" charset="0"/>
              </a:rPr>
              <a:t>: </a:t>
            </a:r>
            <a:r>
              <a:rPr lang="en-US" sz="1200" b="1" spc="-70" dirty="0" smtClean="0">
                <a:solidFill>
                  <a:srgbClr val="FF0000"/>
                </a:solidFill>
                <a:latin typeface="Times New Roman" panose="02020603050405020304" pitchFamily="18" charset="0"/>
                <a:ea typeface="Calibri" panose="020F0502020204030204" pitchFamily="34" charset="0"/>
              </a:rPr>
              <a:t>8</a:t>
            </a:r>
            <a:r>
              <a:rPr lang="ro-RO" sz="1200" b="1" spc="-70" dirty="0" smtClean="0">
                <a:solidFill>
                  <a:srgbClr val="FF0000"/>
                </a:solidFill>
                <a:latin typeface="Times New Roman" panose="02020603050405020304" pitchFamily="18" charset="0"/>
                <a:ea typeface="Calibri" panose="020F0502020204030204" pitchFamily="34" charset="0"/>
              </a:rPr>
              <a:t>-1</a:t>
            </a:r>
            <a:r>
              <a:rPr lang="en-US" sz="1200" b="1" spc="-70" dirty="0" smtClean="0">
                <a:solidFill>
                  <a:srgbClr val="FF0000"/>
                </a:solidFill>
                <a:latin typeface="Times New Roman" panose="02020603050405020304" pitchFamily="18" charset="0"/>
                <a:ea typeface="Calibri" panose="020F0502020204030204" pitchFamily="34" charset="0"/>
              </a:rPr>
              <a:t>7</a:t>
            </a:r>
            <a:r>
              <a:rPr lang="ro-RO" sz="1200" b="1" spc="-70" dirty="0" smtClean="0">
                <a:solidFill>
                  <a:srgbClr val="FF0000"/>
                </a:solidFill>
                <a:latin typeface="Times New Roman" panose="02020603050405020304" pitchFamily="18" charset="0"/>
                <a:ea typeface="Calibri" panose="020F0502020204030204" pitchFamily="34" charset="0"/>
              </a:rPr>
              <a:t> </a:t>
            </a:r>
            <a:r>
              <a:rPr lang="en-US" sz="1200" b="1" spc="-70" dirty="0" err="1" smtClean="0">
                <a:solidFill>
                  <a:srgbClr val="FF0000"/>
                </a:solidFill>
                <a:latin typeface="Times New Roman" panose="02020603050405020304" pitchFamily="18" charset="0"/>
                <a:ea typeface="Calibri" panose="020F0502020204030204" pitchFamily="34" charset="0"/>
              </a:rPr>
              <a:t>mai</a:t>
            </a:r>
            <a:r>
              <a:rPr lang="ro-RO" sz="1200" b="1" spc="-70" dirty="0" smtClean="0">
                <a:solidFill>
                  <a:srgbClr val="FF0000"/>
                </a:solidFill>
                <a:latin typeface="Times New Roman" panose="02020603050405020304" pitchFamily="18" charset="0"/>
                <a:ea typeface="Calibri" panose="020F0502020204030204" pitchFamily="34" charset="0"/>
              </a:rPr>
              <a:t> 2024</a:t>
            </a:r>
            <a:r>
              <a:rPr lang="ro-RO" dirty="0" smtClean="0"/>
              <a:t> </a:t>
            </a:r>
            <a:endParaRPr lang="en-US" dirty="0" smtClean="0"/>
          </a:p>
          <a:p>
            <a:endParaRPr lang="ro-RO" sz="1200" dirty="0" smtClean="0"/>
          </a:p>
          <a:p>
            <a:pPr marL="177800" indent="-171450" algn="just">
              <a:lnSpc>
                <a:spcPct val="115000"/>
              </a:lnSpc>
              <a:buSzPts val="1200"/>
              <a:buFontTx/>
              <a:buChar char="-"/>
            </a:pPr>
            <a:r>
              <a:rPr lang="ro-RO" sz="1200" b="1" spc="-70" dirty="0" smtClean="0">
                <a:latin typeface="Times New Roman" panose="02020603050405020304" pitchFamily="18" charset="0"/>
                <a:ea typeface="Calibri" panose="020F0502020204030204" pitchFamily="34" charset="0"/>
              </a:rPr>
              <a:t>Verificarea </a:t>
            </a:r>
            <a:r>
              <a:rPr lang="ro-RO" sz="1200" b="1" spc="-70" dirty="0">
                <a:latin typeface="Times New Roman" panose="02020603050405020304" pitchFamily="18" charset="0"/>
                <a:ea typeface="Calibri" panose="020F0502020204030204" pitchFamily="34" charset="0"/>
              </a:rPr>
              <a:t>și avizarea </a:t>
            </a:r>
            <a:r>
              <a:rPr lang="ro-RO" sz="1200" spc="-70" dirty="0">
                <a:latin typeface="Times New Roman" panose="02020603050405020304" pitchFamily="18" charset="0"/>
                <a:ea typeface="Calibri" panose="020F0502020204030204" pitchFamily="34" charset="0"/>
              </a:rPr>
              <a:t>dosarelor cadrelor didactice de către comisia judeţeană de mobilitate 		</a:t>
            </a:r>
            <a:r>
              <a:rPr lang="ro-RO" sz="1200" b="1" spc="-7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7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spc="-7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7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Perioada</a:t>
            </a:r>
            <a:r>
              <a:rPr lang="ro-RO" sz="1200" b="1" spc="-7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ro-RO" sz="1200" b="1" spc="-14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9</a:t>
            </a:r>
            <a:r>
              <a:rPr lang="ro-RO" sz="1200" b="1" spc="-13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13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13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1200" b="1" spc="-13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ro-RO" sz="1200" b="1" spc="-13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spc="-135"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mai</a:t>
            </a:r>
            <a:r>
              <a:rPr lang="ro-RO" sz="12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8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a:t>
            </a:r>
            <a:r>
              <a:rPr lang="en-US" sz="1200" b="1" spc="-8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endParaRPr lang="ro-RO" sz="1200" b="1" spc="-8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360363" algn="just">
              <a:lnSpc>
                <a:spcPct val="115000"/>
              </a:lnSpc>
              <a:buSzPts val="1200"/>
            </a:pPr>
            <a:endParaRPr lang="en-US" sz="1200" dirty="0">
              <a:ea typeface="Calibri" panose="020F0502020204030204" pitchFamily="34" charset="0"/>
            </a:endParaRPr>
          </a:p>
          <a:p>
            <a:pPr algn="just"/>
            <a:r>
              <a:rPr lang="en-US" sz="1300" dirty="0" smtClean="0">
                <a:latin typeface="Times New Roman" panose="02020603050405020304" pitchFamily="18" charset="0"/>
                <a:cs typeface="Times New Roman" panose="02020603050405020304" pitchFamily="18" charset="0"/>
              </a:rPr>
              <a:t>-  </a:t>
            </a:r>
            <a:r>
              <a:rPr lang="en-US" sz="1300" b="1" dirty="0" smtClean="0">
                <a:latin typeface="Times New Roman" panose="02020603050405020304" pitchFamily="18" charset="0"/>
                <a:cs typeface="Times New Roman" panose="02020603050405020304" pitchFamily="18" charset="0"/>
              </a:rPr>
              <a:t>R</a:t>
            </a:r>
            <a:r>
              <a:rPr lang="ro-RO" sz="1300" b="1" dirty="0" smtClean="0">
                <a:latin typeface="Times New Roman" panose="02020603050405020304" pitchFamily="18" charset="0"/>
                <a:cs typeface="Times New Roman" panose="02020603050405020304" pitchFamily="18" charset="0"/>
              </a:rPr>
              <a:t>epartizarea </a:t>
            </a:r>
            <a:r>
              <a:rPr lang="ro-RO" sz="1300" b="1" dirty="0">
                <a:latin typeface="Times New Roman" panose="02020603050405020304" pitchFamily="18" charset="0"/>
                <a:cs typeface="Times New Roman" panose="02020603050405020304" pitchFamily="18" charset="0"/>
              </a:rPr>
              <a:t>cadrelor didactice care îndeplinesc </a:t>
            </a:r>
            <a:r>
              <a:rPr lang="ro-RO" sz="1300" dirty="0">
                <a:latin typeface="Times New Roman" panose="02020603050405020304" pitchFamily="18" charset="0"/>
                <a:cs typeface="Times New Roman" panose="02020603050405020304" pitchFamily="18" charset="0"/>
              </a:rPr>
              <a:t>condiţiile </a:t>
            </a:r>
            <a:r>
              <a:rPr lang="ro-RO" sz="1300" b="1" dirty="0">
                <a:latin typeface="Times New Roman" panose="02020603050405020304" pitchFamily="18" charset="0"/>
                <a:cs typeface="Times New Roman" panose="02020603050405020304" pitchFamily="18" charset="0"/>
              </a:rPr>
              <a:t>privind prelungirea duratei contractelor individuale de muncă, în anul şcolar 2024-2025, </a:t>
            </a:r>
            <a:r>
              <a:rPr lang="ro-RO" sz="1300" dirty="0">
                <a:latin typeface="Times New Roman" panose="02020603050405020304" pitchFamily="18" charset="0"/>
                <a:cs typeface="Times New Roman" panose="02020603050405020304" pitchFamily="18" charset="0"/>
              </a:rPr>
              <a:t>conform art. 63 şi 87 din Metodologie şi reactualizarea listei posturilor didactice/catedrelor vacante/rezervate </a:t>
            </a:r>
            <a:r>
              <a:rPr lang="en-US" sz="1300" dirty="0" smtClean="0">
                <a:latin typeface="Times New Roman" panose="02020603050405020304" pitchFamily="18" charset="0"/>
                <a:cs typeface="Times New Roman" panose="02020603050405020304" pitchFamily="18" charset="0"/>
              </a:rPr>
              <a:t>					</a:t>
            </a:r>
            <a:r>
              <a:rPr lang="ro-RO" sz="1200" spc="-70" dirty="0" smtClean="0">
                <a:latin typeface="Times New Roman" panose="02020603050405020304" pitchFamily="18" charset="0"/>
                <a:ea typeface="Calibri" panose="020F0502020204030204" pitchFamily="34" charset="0"/>
              </a:rPr>
              <a:t>	</a:t>
            </a:r>
            <a:r>
              <a:rPr lang="ro-RO" sz="1200" b="1" spc="-70" dirty="0" smtClean="0">
                <a:solidFill>
                  <a:srgbClr val="FF0000"/>
                </a:solidFill>
                <a:latin typeface="Times New Roman" panose="02020603050405020304" pitchFamily="18" charset="0"/>
                <a:ea typeface="Calibri" panose="020F0502020204030204" pitchFamily="34" charset="0"/>
              </a:rPr>
              <a:t> </a:t>
            </a:r>
            <a:r>
              <a:rPr lang="en-US" sz="1200" b="1" spc="-70" dirty="0" smtClean="0">
                <a:solidFill>
                  <a:srgbClr val="FF0000"/>
                </a:solidFill>
                <a:latin typeface="Times New Roman" panose="02020603050405020304" pitchFamily="18" charset="0"/>
                <a:ea typeface="Calibri" panose="020F0502020204030204" pitchFamily="34" charset="0"/>
              </a:rPr>
              <a:t>            </a:t>
            </a:r>
            <a:r>
              <a:rPr lang="en-US" sz="1200" b="1" spc="-70" dirty="0" err="1" smtClean="0">
                <a:solidFill>
                  <a:srgbClr val="FF0000"/>
                </a:solidFill>
                <a:latin typeface="Times New Roman" panose="02020603050405020304" pitchFamily="18" charset="0"/>
                <a:ea typeface="Calibri" panose="020F0502020204030204" pitchFamily="34" charset="0"/>
              </a:rPr>
              <a:t>Perioada</a:t>
            </a:r>
            <a:r>
              <a:rPr lang="en-US" sz="1200" b="1" spc="-70" dirty="0" smtClean="0">
                <a:solidFill>
                  <a:srgbClr val="FF0000"/>
                </a:solidFill>
                <a:latin typeface="Times New Roman" panose="02020603050405020304" pitchFamily="18" charset="0"/>
                <a:ea typeface="Calibri" panose="020F0502020204030204" pitchFamily="34" charset="0"/>
              </a:rPr>
              <a:t> 22-23</a:t>
            </a:r>
            <a:r>
              <a:rPr lang="ro-RO" sz="1200" b="1" spc="-70" dirty="0" smtClean="0">
                <a:solidFill>
                  <a:srgbClr val="FF0000"/>
                </a:solidFill>
                <a:latin typeface="Times New Roman" panose="02020603050405020304" pitchFamily="18" charset="0"/>
                <a:ea typeface="Calibri" panose="020F0502020204030204" pitchFamily="34" charset="0"/>
              </a:rPr>
              <a:t> </a:t>
            </a:r>
            <a:r>
              <a:rPr lang="en-US" sz="1200" b="1" spc="-70" dirty="0" smtClean="0">
                <a:solidFill>
                  <a:srgbClr val="FF0000"/>
                </a:solidFill>
                <a:latin typeface="Times New Roman" panose="02020603050405020304" pitchFamily="18" charset="0"/>
                <a:ea typeface="Calibri" panose="020F0502020204030204" pitchFamily="34" charset="0"/>
              </a:rPr>
              <a:t>august </a:t>
            </a:r>
            <a:r>
              <a:rPr lang="ro-RO" sz="1200" b="1" spc="-70" dirty="0" smtClean="0">
                <a:solidFill>
                  <a:srgbClr val="FF0000"/>
                </a:solidFill>
                <a:latin typeface="Times New Roman" panose="02020603050405020304" pitchFamily="18" charset="0"/>
                <a:ea typeface="Calibri" panose="020F0502020204030204" pitchFamily="34" charset="0"/>
              </a:rPr>
              <a:t> 202</a:t>
            </a:r>
            <a:r>
              <a:rPr lang="en-US" sz="1200" b="1" spc="-70" dirty="0" smtClean="0">
                <a:solidFill>
                  <a:srgbClr val="FF0000"/>
                </a:solidFill>
                <a:latin typeface="Times New Roman" panose="02020603050405020304" pitchFamily="18" charset="0"/>
                <a:ea typeface="Calibri" panose="020F0502020204030204" pitchFamily="34" charset="0"/>
              </a:rPr>
              <a:t>4</a:t>
            </a:r>
            <a:endParaRPr lang="ro-RO" sz="1200" dirty="0" smtClean="0"/>
          </a:p>
          <a:p>
            <a:pPr marL="531813" indent="-171450" algn="just">
              <a:lnSpc>
                <a:spcPct val="115000"/>
              </a:lnSpc>
              <a:buSzPts val="1200"/>
              <a:buFontTx/>
              <a:buChar char="-"/>
            </a:pPr>
            <a:endParaRPr lang="ro-RO" sz="1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5655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1755" y="19636"/>
            <a:ext cx="8638391" cy="4960589"/>
          </a:xfrm>
          <a:prstGeom prst="rect">
            <a:avLst/>
          </a:prstGeom>
        </p:spPr>
        <p:txBody>
          <a:bodyPr wrap="square">
            <a:spAutoFit/>
          </a:bodyPr>
          <a:lstStyle/>
          <a:p>
            <a:pPr marL="342900" lvl="0" indent="-342900" algn="just">
              <a:spcAft>
                <a:spcPts val="300"/>
              </a:spcAft>
              <a:buSzPts val="1200"/>
              <a:buFont typeface="Wingdings" panose="05000000000000000000" pitchFamily="2" charset="2"/>
              <a:buChar char=""/>
              <a:tabLst>
                <a:tab pos="167640" algn="l"/>
              </a:tabLst>
            </a:pPr>
            <a:r>
              <a:rPr lang="ro-RO" b="1" spc="-70" dirty="0" smtClean="0">
                <a:latin typeface="Times New Roman" panose="02020603050405020304" pitchFamily="18" charset="0"/>
                <a:ea typeface="Times New Roman" panose="02020603050405020304" pitchFamily="18" charset="0"/>
                <a:cs typeface="Times New Roman" panose="02020603050405020304" pitchFamily="18" charset="0"/>
              </a:rPr>
              <a:t>Ocuparea</a:t>
            </a:r>
            <a:r>
              <a:rPr lang="ro-RO" b="1" spc="-14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b="1" spc="-65" dirty="0" smtClean="0">
                <a:latin typeface="Times New Roman" panose="02020603050405020304" pitchFamily="18" charset="0"/>
                <a:ea typeface="Times New Roman" panose="02020603050405020304" pitchFamily="18" charset="0"/>
                <a:cs typeface="Times New Roman" panose="02020603050405020304" pitchFamily="18" charset="0"/>
              </a:rPr>
              <a:t>prin</a:t>
            </a:r>
            <a:r>
              <a:rPr lang="ro-RO" b="1" spc="-13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b="1" spc="-70" dirty="0" smtClean="0">
                <a:latin typeface="Times New Roman" panose="02020603050405020304" pitchFamily="18" charset="0"/>
                <a:ea typeface="Times New Roman" panose="02020603050405020304" pitchFamily="18" charset="0"/>
                <a:cs typeface="Times New Roman" panose="02020603050405020304" pitchFamily="18" charset="0"/>
              </a:rPr>
              <a:t>concurs</a:t>
            </a:r>
            <a:r>
              <a:rPr lang="ro-RO" b="1" spc="-13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b="1" spc="-70" dirty="0" smtClean="0">
                <a:latin typeface="Times New Roman" panose="02020603050405020304" pitchFamily="18" charset="0"/>
                <a:ea typeface="Times New Roman" panose="02020603050405020304" pitchFamily="18" charset="0"/>
                <a:cs typeface="Times New Roman" panose="02020603050405020304" pitchFamily="18" charset="0"/>
              </a:rPr>
              <a:t>naţional</a:t>
            </a:r>
            <a:r>
              <a:rPr lang="ro-RO" b="1" spc="-13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b="1" dirty="0" smtClean="0">
                <a:latin typeface="Times New Roman" panose="02020603050405020304" pitchFamily="18" charset="0"/>
                <a:ea typeface="Times New Roman" panose="02020603050405020304" pitchFamily="18" charset="0"/>
                <a:cs typeface="Times New Roman" panose="02020603050405020304" pitchFamily="18" charset="0"/>
              </a:rPr>
              <a:t>a</a:t>
            </a:r>
            <a:r>
              <a:rPr lang="ro-RO" b="1" spc="-13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b="1" spc="-75" dirty="0" smtClean="0">
                <a:latin typeface="Times New Roman" panose="02020603050405020304" pitchFamily="18" charset="0"/>
                <a:ea typeface="Times New Roman" panose="02020603050405020304" pitchFamily="18" charset="0"/>
                <a:cs typeface="Times New Roman" panose="02020603050405020304" pitchFamily="18" charset="0"/>
              </a:rPr>
              <a:t>posturilor</a:t>
            </a:r>
            <a:r>
              <a:rPr lang="ro-RO" b="1" spc="-13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b="1" spc="-75" dirty="0" smtClean="0">
                <a:latin typeface="Times New Roman" panose="02020603050405020304" pitchFamily="18" charset="0"/>
                <a:ea typeface="Times New Roman" panose="02020603050405020304" pitchFamily="18" charset="0"/>
                <a:cs typeface="Times New Roman" panose="02020603050405020304" pitchFamily="18" charset="0"/>
              </a:rPr>
              <a:t>didactice.</a:t>
            </a:r>
          </a:p>
          <a:p>
            <a:pPr marL="171450" indent="-171450" algn="just">
              <a:spcAft>
                <a:spcPts val="300"/>
              </a:spcAft>
              <a:buSzPts val="1200"/>
              <a:buFontTx/>
              <a:buChar char="-"/>
              <a:tabLst>
                <a:tab pos="167640" algn="l"/>
              </a:tabLst>
            </a:pPr>
            <a:r>
              <a:rPr lang="ro-RO" sz="1200" b="1" spc="-75" dirty="0" smtClean="0">
                <a:latin typeface="Times New Roman" panose="02020603050405020304" pitchFamily="18" charset="0"/>
                <a:ea typeface="Times New Roman" panose="02020603050405020304" pitchFamily="18" charset="0"/>
                <a:cs typeface="Times New Roman" panose="02020603050405020304" pitchFamily="18" charset="0"/>
              </a:rPr>
              <a:t>În</a:t>
            </a:r>
            <a:r>
              <a:rPr lang="ro-RO" sz="1200" b="1" spc="-70" dirty="0" smtClean="0">
                <a:latin typeface="Times New Roman" panose="02020603050405020304" pitchFamily="18" charset="0"/>
                <a:ea typeface="Calibri" panose="020F0502020204030204" pitchFamily="34" charset="0"/>
              </a:rPr>
              <a:t>registrarea</a:t>
            </a:r>
            <a:r>
              <a:rPr lang="ro-RO" sz="1200" b="1" spc="-70" dirty="0">
                <a:latin typeface="Times New Roman" panose="02020603050405020304" pitchFamily="18" charset="0"/>
                <a:ea typeface="Calibri" panose="020F0502020204030204" pitchFamily="34" charset="0"/>
              </a:rPr>
              <a:t>, analizarea </a:t>
            </a:r>
            <a:r>
              <a:rPr lang="ro-RO" sz="1200" spc="-70" dirty="0">
                <a:latin typeface="Times New Roman" panose="02020603050405020304" pitchFamily="18" charset="0"/>
                <a:ea typeface="Calibri" panose="020F0502020204030204" pitchFamily="34" charset="0"/>
              </a:rPr>
              <a:t>şi soluţionarea cererilor de concediu fără plată în consiliile de administraţie ale unităţilor de învăţământ şi transmiterea situaţiei la inspectoratele </a:t>
            </a:r>
            <a:r>
              <a:rPr lang="ro-RO" sz="1200" spc="-70" dirty="0" smtClean="0">
                <a:latin typeface="Times New Roman" panose="02020603050405020304" pitchFamily="18" charset="0"/>
                <a:ea typeface="Calibri" panose="020F0502020204030204" pitchFamily="34" charset="0"/>
              </a:rPr>
              <a:t>şcolare						</a:t>
            </a:r>
            <a:r>
              <a:rPr lang="en-US" sz="1200" spc="-70" dirty="0" smtClean="0">
                <a:latin typeface="Times New Roman" panose="02020603050405020304" pitchFamily="18" charset="0"/>
                <a:ea typeface="Calibri" panose="020F0502020204030204" pitchFamily="34" charset="0"/>
              </a:rPr>
              <a:t>                  </a:t>
            </a:r>
            <a:r>
              <a:rPr lang="ro-RO" sz="1200" spc="-70" dirty="0">
                <a:latin typeface="Times New Roman" panose="02020603050405020304" pitchFamily="18" charset="0"/>
                <a:ea typeface="Calibri" panose="020F0502020204030204" pitchFamily="34" charset="0"/>
              </a:rPr>
              <a:t> </a:t>
            </a:r>
            <a:r>
              <a:rPr lang="ro-RO" sz="1200" b="1" spc="-70" dirty="0" smtClean="0">
                <a:solidFill>
                  <a:srgbClr val="FF0000"/>
                </a:solidFill>
                <a:latin typeface="Times New Roman" panose="02020603050405020304" pitchFamily="18" charset="0"/>
                <a:ea typeface="Calibri" panose="020F0502020204030204" pitchFamily="34" charset="0"/>
              </a:rPr>
              <a:t>până </a:t>
            </a:r>
            <a:r>
              <a:rPr lang="ro-RO" sz="1200" b="1" spc="-70" dirty="0">
                <a:solidFill>
                  <a:srgbClr val="FF0000"/>
                </a:solidFill>
                <a:latin typeface="Times New Roman" panose="02020603050405020304" pitchFamily="18" charset="0"/>
                <a:ea typeface="Calibri" panose="020F0502020204030204" pitchFamily="34" charset="0"/>
              </a:rPr>
              <a:t>la </a:t>
            </a:r>
            <a:r>
              <a:rPr lang="en-US" sz="1200" b="1" spc="-70" dirty="0" smtClean="0">
                <a:solidFill>
                  <a:srgbClr val="FF0000"/>
                </a:solidFill>
                <a:latin typeface="Times New Roman" panose="02020603050405020304" pitchFamily="18" charset="0"/>
                <a:ea typeface="Calibri" panose="020F0502020204030204" pitchFamily="34" charset="0"/>
              </a:rPr>
              <a:t>2</a:t>
            </a:r>
            <a:r>
              <a:rPr lang="ro-RO" sz="1200" b="1" spc="-70" dirty="0" smtClean="0">
                <a:solidFill>
                  <a:srgbClr val="FF0000"/>
                </a:solidFill>
                <a:latin typeface="Times New Roman" panose="02020603050405020304" pitchFamily="18" charset="0"/>
                <a:ea typeface="Calibri" panose="020F0502020204030204" pitchFamily="34" charset="0"/>
              </a:rPr>
              <a:t>4 </a:t>
            </a:r>
            <a:r>
              <a:rPr lang="en-US" sz="1200" b="1" spc="-70" dirty="0" err="1" smtClean="0">
                <a:solidFill>
                  <a:srgbClr val="FF0000"/>
                </a:solidFill>
                <a:latin typeface="Times New Roman" panose="02020603050405020304" pitchFamily="18" charset="0"/>
                <a:ea typeface="Calibri" panose="020F0502020204030204" pitchFamily="34" charset="0"/>
              </a:rPr>
              <a:t>aprilie</a:t>
            </a:r>
            <a:r>
              <a:rPr lang="en-US" sz="1200" b="1" spc="-70" dirty="0" smtClean="0">
                <a:solidFill>
                  <a:srgbClr val="FF0000"/>
                </a:solidFill>
                <a:latin typeface="Times New Roman" panose="02020603050405020304" pitchFamily="18" charset="0"/>
                <a:ea typeface="Calibri" panose="020F0502020204030204" pitchFamily="34" charset="0"/>
              </a:rPr>
              <a:t> </a:t>
            </a:r>
            <a:r>
              <a:rPr lang="ro-RO" sz="1200" b="1" spc="-70" dirty="0" smtClean="0">
                <a:solidFill>
                  <a:srgbClr val="FF0000"/>
                </a:solidFill>
                <a:latin typeface="Times New Roman" panose="02020603050405020304" pitchFamily="18" charset="0"/>
                <a:ea typeface="Calibri" panose="020F0502020204030204" pitchFamily="34" charset="0"/>
              </a:rPr>
              <a:t> 202</a:t>
            </a:r>
            <a:r>
              <a:rPr lang="en-US" sz="1200" b="1" spc="-70" dirty="0" smtClean="0">
                <a:solidFill>
                  <a:srgbClr val="FF0000"/>
                </a:solidFill>
                <a:latin typeface="Times New Roman" panose="02020603050405020304" pitchFamily="18" charset="0"/>
                <a:ea typeface="Calibri" panose="020F0502020204030204" pitchFamily="34" charset="0"/>
              </a:rPr>
              <a:t>4</a:t>
            </a:r>
            <a:r>
              <a:rPr lang="ro-RO" sz="1200" spc="-70" dirty="0" smtClean="0">
                <a:latin typeface="Times New Roman" panose="02020603050405020304" pitchFamily="18" charset="0"/>
                <a:ea typeface="Calibri" panose="020F0502020204030204" pitchFamily="34" charset="0"/>
              </a:rPr>
              <a:t>	</a:t>
            </a:r>
            <a:endParaRPr lang="en-US" sz="1200" spc="-70" dirty="0" smtClean="0">
              <a:latin typeface="Times New Roman" panose="02020603050405020304" pitchFamily="18" charset="0"/>
              <a:ea typeface="Calibri" panose="020F0502020204030204" pitchFamily="34" charset="0"/>
            </a:endParaRPr>
          </a:p>
          <a:p>
            <a:r>
              <a:rPr lang="en-US" sz="1200" b="1" spc="-75" dirty="0" smtClean="0">
                <a:latin typeface="Times New Roman" panose="02020603050405020304" pitchFamily="18" charset="0"/>
                <a:ea typeface="Times New Roman" panose="02020603050405020304" pitchFamily="18" charset="0"/>
                <a:cs typeface="Times New Roman" panose="02020603050405020304" pitchFamily="18" charset="0"/>
              </a:rPr>
              <a:t>-         A</a:t>
            </a:r>
            <a:r>
              <a:rPr lang="ro-RO" sz="1200" b="1" spc="-75" dirty="0" smtClean="0">
                <a:latin typeface="Times New Roman" panose="02020603050405020304" pitchFamily="18" charset="0"/>
                <a:ea typeface="Times New Roman" panose="02020603050405020304" pitchFamily="18" charset="0"/>
                <a:cs typeface="Times New Roman" panose="02020603050405020304" pitchFamily="18" charset="0"/>
              </a:rPr>
              <a:t>probarea </a:t>
            </a:r>
            <a:r>
              <a:rPr lang="ro-RO" sz="1200" b="1" spc="-75" dirty="0">
                <a:latin typeface="Times New Roman" panose="02020603050405020304" pitchFamily="18" charset="0"/>
                <a:ea typeface="Times New Roman" panose="02020603050405020304" pitchFamily="18" charset="0"/>
                <a:cs typeface="Times New Roman" panose="02020603050405020304" pitchFamily="18" charset="0"/>
              </a:rPr>
              <a:t>în consiliul de administraţie al ISJ/ISMB a listei posturilor didactice/catedrelor vacante pentru angajare pe perioadă nedeterminată, publicate în vederea ocupării prin </a:t>
            </a:r>
            <a:r>
              <a:rPr lang="ro-RO" sz="1200" b="1" spc="-75" dirty="0" smtClean="0">
                <a:latin typeface="Times New Roman" panose="02020603050405020304" pitchFamily="18" charset="0"/>
                <a:ea typeface="Times New Roman" panose="02020603050405020304" pitchFamily="18" charset="0"/>
                <a:cs typeface="Times New Roman" panose="02020603050405020304" pitchFamily="18" charset="0"/>
              </a:rPr>
              <a:t>concurs</a:t>
            </a:r>
            <a:r>
              <a:rPr lang="en-US" sz="1200" b="1" spc="-7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200" b="1" spc="-7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spc="-7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7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Perioada:</a:t>
            </a:r>
            <a:r>
              <a:rPr lang="en-US" sz="1200" b="1" spc="-7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24-26 </a:t>
            </a:r>
            <a:r>
              <a:rPr lang="en-US" sz="1200" b="1" spc="-75"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aprilie</a:t>
            </a:r>
            <a:r>
              <a:rPr lang="en-US" sz="1200" b="1" spc="-7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2024</a:t>
            </a:r>
            <a:r>
              <a:rPr lang="ro-RO" sz="1200" b="1" spc="-75"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ro-RO" sz="1200" b="1" spc="-75" dirty="0">
              <a:latin typeface="Times New Roman" panose="02020603050405020304" pitchFamily="18" charset="0"/>
              <a:ea typeface="Times New Roman" panose="02020603050405020304" pitchFamily="18" charset="0"/>
              <a:cs typeface="Times New Roman" panose="02020603050405020304" pitchFamily="18" charset="0"/>
            </a:endParaRPr>
          </a:p>
          <a:p>
            <a:pPr marL="171450" indent="-171450" algn="just">
              <a:spcAft>
                <a:spcPts val="300"/>
              </a:spcAft>
              <a:buSzPts val="1200"/>
              <a:buFontTx/>
              <a:buChar char="-"/>
              <a:tabLst>
                <a:tab pos="167640" algn="l"/>
              </a:tabLst>
            </a:pPr>
            <a:endParaRPr lang="ro-RO" sz="1200" dirty="0"/>
          </a:p>
          <a:p>
            <a:pPr marL="342900" lvl="0" indent="-342900" algn="just">
              <a:spcAft>
                <a:spcPts val="300"/>
              </a:spcAft>
              <a:buFont typeface="Times New Roman" panose="02020603050405020304" pitchFamily="18" charset="0"/>
              <a:buChar char="-"/>
              <a:tabLst>
                <a:tab pos="167640" algn="l"/>
              </a:tabLst>
            </a:pPr>
            <a:r>
              <a:rPr lang="ro-RO" sz="1300" b="1" dirty="0" smtClean="0">
                <a:latin typeface="Times New Roman" panose="02020603050405020304" pitchFamily="18" charset="0"/>
                <a:ea typeface="Times New Roman" panose="02020603050405020304" pitchFamily="18" charset="0"/>
                <a:cs typeface="Times New Roman" panose="02020603050405020304" pitchFamily="18" charset="0"/>
              </a:rPr>
              <a:t>Publicare listă finală posturi pentru concurs. 			             	          </a:t>
            </a:r>
            <a:r>
              <a:rPr lang="ro-RO" sz="1300" b="1" spc="-7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Termen:</a:t>
            </a:r>
            <a:r>
              <a:rPr lang="en-US" sz="1300" b="1" spc="-7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29</a:t>
            </a:r>
            <a:r>
              <a:rPr lang="ro-RO" sz="13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3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aprilie</a:t>
            </a:r>
            <a:r>
              <a:rPr lang="ro-RO" sz="13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202</a:t>
            </a:r>
            <a:r>
              <a:rPr lang="en-US" sz="13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endParaRPr lang="ro-RO" sz="13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ro-RO" sz="1300" b="1" spc="-45" dirty="0" smtClean="0">
                <a:latin typeface="Times New Roman" panose="02020603050405020304" pitchFamily="18" charset="0"/>
                <a:ea typeface="Times New Roman" panose="02020603050405020304" pitchFamily="18" charset="0"/>
                <a:cs typeface="Times New Roman" panose="02020603050405020304" pitchFamily="18" charset="0"/>
              </a:rPr>
              <a:t>Depunerea </a:t>
            </a:r>
            <a:r>
              <a:rPr lang="ro-RO" sz="1300" spc="-45" dirty="0" smtClean="0">
                <a:latin typeface="Times New Roman" panose="02020603050405020304" pitchFamily="18" charset="0"/>
                <a:ea typeface="Times New Roman" panose="02020603050405020304" pitchFamily="18" charset="0"/>
                <a:cs typeface="Times New Roman" panose="02020603050405020304" pitchFamily="18" charset="0"/>
              </a:rPr>
              <a:t>d</a:t>
            </a:r>
            <a:r>
              <a:rPr lang="ro-RO" sz="1300" spc="-75" dirty="0" smtClean="0">
                <a:latin typeface="Times New Roman" panose="02020603050405020304" pitchFamily="18" charset="0"/>
                <a:ea typeface="Times New Roman" panose="02020603050405020304" pitchFamily="18" charset="0"/>
                <a:cs typeface="Times New Roman" panose="02020603050405020304" pitchFamily="18" charset="0"/>
              </a:rPr>
              <a:t>osarelor</a:t>
            </a:r>
            <a:r>
              <a:rPr lang="ro-RO" sz="13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spc="-40" dirty="0" smtClean="0">
                <a:latin typeface="Times New Roman" panose="02020603050405020304" pitchFamily="18" charset="0"/>
                <a:ea typeface="Times New Roman" panose="02020603050405020304" pitchFamily="18" charset="0"/>
                <a:cs typeface="Times New Roman" panose="02020603050405020304" pitchFamily="18" charset="0"/>
              </a:rPr>
              <a:t>de</a:t>
            </a:r>
            <a:r>
              <a:rPr lang="ro-RO" sz="13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spc="-75" dirty="0" smtClean="0">
                <a:latin typeface="Times New Roman" panose="02020603050405020304" pitchFamily="18" charset="0"/>
                <a:ea typeface="Times New Roman" panose="02020603050405020304" pitchFamily="18" charset="0"/>
                <a:cs typeface="Times New Roman" panose="02020603050405020304" pitchFamily="18" charset="0"/>
              </a:rPr>
              <a:t>înscriere</a:t>
            </a:r>
            <a:r>
              <a:rPr lang="ro-RO" sz="13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spc="-55" dirty="0" smtClean="0">
                <a:latin typeface="Times New Roman" panose="02020603050405020304" pitchFamily="18" charset="0"/>
                <a:ea typeface="Times New Roman" panose="02020603050405020304" pitchFamily="18" charset="0"/>
                <a:cs typeface="Times New Roman" panose="02020603050405020304" pitchFamily="18" charset="0"/>
              </a:rPr>
              <a:t>ale</a:t>
            </a:r>
            <a:r>
              <a:rPr lang="ro-RO" sz="13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spc="-75" dirty="0" smtClean="0">
                <a:latin typeface="Times New Roman" panose="02020603050405020304" pitchFamily="18" charset="0"/>
                <a:ea typeface="Times New Roman" panose="02020603050405020304" pitchFamily="18" charset="0"/>
                <a:cs typeface="Times New Roman" panose="02020603050405020304" pitchFamily="18" charset="0"/>
              </a:rPr>
              <a:t>candidaților</a:t>
            </a:r>
            <a:r>
              <a:rPr lang="ro-RO" sz="13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spc="-40" dirty="0" smtClean="0">
                <a:latin typeface="Times New Roman" panose="02020603050405020304" pitchFamily="18" charset="0"/>
                <a:ea typeface="Times New Roman" panose="02020603050405020304" pitchFamily="18" charset="0"/>
                <a:cs typeface="Times New Roman" panose="02020603050405020304" pitchFamily="18" charset="0"/>
              </a:rPr>
              <a:t>la</a:t>
            </a:r>
            <a:r>
              <a:rPr lang="ro-RO" sz="13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spc="-70" dirty="0" smtClean="0">
                <a:latin typeface="Times New Roman" panose="02020603050405020304" pitchFamily="18" charset="0"/>
                <a:ea typeface="Times New Roman" panose="02020603050405020304" pitchFamily="18" charset="0"/>
                <a:cs typeface="Times New Roman" panose="02020603050405020304" pitchFamily="18" charset="0"/>
              </a:rPr>
              <a:t>concursul</a:t>
            </a:r>
            <a:r>
              <a:rPr lang="ro-RO" sz="13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spc="-40" dirty="0" smtClean="0">
                <a:latin typeface="Times New Roman" panose="02020603050405020304" pitchFamily="18" charset="0"/>
                <a:ea typeface="Times New Roman" panose="02020603050405020304" pitchFamily="18" charset="0"/>
                <a:cs typeface="Times New Roman" panose="02020603050405020304" pitchFamily="18" charset="0"/>
              </a:rPr>
              <a:t>de</a:t>
            </a:r>
            <a:r>
              <a:rPr lang="ro-RO" sz="13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spc="-70" dirty="0" smtClean="0">
                <a:latin typeface="Times New Roman" panose="02020603050405020304" pitchFamily="18" charset="0"/>
                <a:ea typeface="Times New Roman" panose="02020603050405020304" pitchFamily="18" charset="0"/>
                <a:cs typeface="Times New Roman" panose="02020603050405020304" pitchFamily="18" charset="0"/>
              </a:rPr>
              <a:t>ocupare</a:t>
            </a:r>
            <a:r>
              <a:rPr lang="ro-RO" sz="1300" spc="1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dirty="0" smtClean="0">
                <a:latin typeface="Times New Roman" panose="02020603050405020304" pitchFamily="18" charset="0"/>
                <a:ea typeface="Times New Roman" panose="02020603050405020304" pitchFamily="18" charset="0"/>
                <a:cs typeface="Times New Roman" panose="02020603050405020304" pitchFamily="18" charset="0"/>
              </a:rPr>
              <a:t>a</a:t>
            </a:r>
            <a:r>
              <a:rPr lang="ro-RO" sz="1300" spc="64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spc="-75" dirty="0" smtClean="0">
                <a:latin typeface="Times New Roman" panose="02020603050405020304" pitchFamily="18" charset="0"/>
                <a:ea typeface="Times New Roman" panose="02020603050405020304" pitchFamily="18" charset="0"/>
                <a:cs typeface="Times New Roman" panose="02020603050405020304" pitchFamily="18" charset="0"/>
              </a:rPr>
              <a:t>posturilor</a:t>
            </a:r>
            <a:r>
              <a:rPr lang="ro-RO" sz="1300" spc="-13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spc="-75" dirty="0" smtClean="0">
                <a:latin typeface="Times New Roman" panose="02020603050405020304" pitchFamily="18" charset="0"/>
                <a:ea typeface="Times New Roman" panose="02020603050405020304" pitchFamily="18" charset="0"/>
                <a:cs typeface="Times New Roman" panose="02020603050405020304" pitchFamily="18" charset="0"/>
              </a:rPr>
              <a:t>didactice/catedrelor</a:t>
            </a:r>
            <a:r>
              <a:rPr lang="ro-RO" sz="1300" spc="-13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spc="-75" dirty="0" smtClean="0">
                <a:latin typeface="Times New Roman" panose="02020603050405020304" pitchFamily="18" charset="0"/>
                <a:ea typeface="Times New Roman" panose="02020603050405020304" pitchFamily="18" charset="0"/>
                <a:cs typeface="Times New Roman" panose="02020603050405020304" pitchFamily="18" charset="0"/>
              </a:rPr>
              <a:t>vacante/rezervate</a:t>
            </a:r>
            <a:r>
              <a:rPr lang="ro-RO" sz="1300" b="1" spc="-45"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ro-RO" sz="1300" dirty="0" smtClean="0">
                <a:latin typeface="Calibri" panose="020F0502020204030204" pitchFamily="34" charset="0"/>
                <a:ea typeface="Times New Roman" panose="02020603050405020304" pitchFamily="18" charset="0"/>
                <a:cs typeface="Times New Roman" panose="02020603050405020304" pitchFamily="18" charset="0"/>
              </a:rPr>
              <a:t>							                                    </a:t>
            </a:r>
            <a:r>
              <a:rPr lang="ro-RO" sz="1300" b="1" spc="-7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Perioada:</a:t>
            </a:r>
            <a:r>
              <a:rPr lang="ro-RO" sz="13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8  – 17 mai  </a:t>
            </a:r>
            <a:r>
              <a:rPr lang="ro-RO" sz="13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a:t>
            </a:r>
            <a:r>
              <a:rPr lang="en-US" sz="13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endParaRPr lang="ro-RO" sz="13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ro-RO" sz="1300" b="1" spc="-75" dirty="0" smtClean="0">
                <a:latin typeface="Times New Roman" panose="02020603050405020304" pitchFamily="18" charset="0"/>
                <a:ea typeface="Times New Roman" panose="02020603050405020304" pitchFamily="18" charset="0"/>
                <a:cs typeface="Times New Roman" panose="02020603050405020304" pitchFamily="18" charset="0"/>
              </a:rPr>
              <a:t>Validarea</a:t>
            </a:r>
            <a:r>
              <a:rPr lang="ro-RO" sz="1300" b="1" spc="3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b="1" spc="-75" dirty="0" smtClean="0">
                <a:latin typeface="Times New Roman" panose="02020603050405020304" pitchFamily="18" charset="0"/>
                <a:ea typeface="Times New Roman" panose="02020603050405020304" pitchFamily="18" charset="0"/>
                <a:cs typeface="Times New Roman" panose="02020603050405020304" pitchFamily="18" charset="0"/>
              </a:rPr>
              <a:t>înscrierii</a:t>
            </a:r>
            <a:r>
              <a:rPr lang="ro-RO" sz="1300" spc="-75"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ro-RO" sz="1300" spc="4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spc="-60" dirty="0" smtClean="0">
                <a:latin typeface="Times New Roman" panose="02020603050405020304" pitchFamily="18" charset="0"/>
                <a:ea typeface="Times New Roman" panose="02020603050405020304" pitchFamily="18" charset="0"/>
                <a:cs typeface="Times New Roman" panose="02020603050405020304" pitchFamily="18" charset="0"/>
              </a:rPr>
              <a:t>prin</a:t>
            </a:r>
            <a:r>
              <a:rPr lang="ro-RO" sz="1300" spc="3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spc="-75" dirty="0" smtClean="0">
                <a:latin typeface="Times New Roman" panose="02020603050405020304" pitchFamily="18" charset="0"/>
                <a:ea typeface="Times New Roman" panose="02020603050405020304" pitchFamily="18" charset="0"/>
                <a:cs typeface="Times New Roman" panose="02020603050405020304" pitchFamily="18" charset="0"/>
              </a:rPr>
              <a:t>semnătură,</a:t>
            </a:r>
            <a:r>
              <a:rPr lang="ro-RO" sz="1300" spc="4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spc="-40" dirty="0" smtClean="0">
                <a:latin typeface="Times New Roman" panose="02020603050405020304" pitchFamily="18" charset="0"/>
                <a:ea typeface="Times New Roman" panose="02020603050405020304" pitchFamily="18" charset="0"/>
                <a:cs typeface="Times New Roman" panose="02020603050405020304" pitchFamily="18" charset="0"/>
              </a:rPr>
              <a:t>de</a:t>
            </a:r>
            <a:r>
              <a:rPr lang="ro-RO" sz="1300" spc="5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spc="-65" dirty="0" smtClean="0">
                <a:latin typeface="Times New Roman" panose="02020603050405020304" pitchFamily="18" charset="0"/>
                <a:ea typeface="Times New Roman" panose="02020603050405020304" pitchFamily="18" charset="0"/>
                <a:cs typeface="Times New Roman" panose="02020603050405020304" pitchFamily="18" charset="0"/>
              </a:rPr>
              <a:t>către</a:t>
            </a:r>
            <a:r>
              <a:rPr lang="ro-RO" sz="1300" spc="3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spc="-75" dirty="0" smtClean="0">
                <a:latin typeface="Times New Roman" panose="02020603050405020304" pitchFamily="18" charset="0"/>
                <a:ea typeface="Times New Roman" panose="02020603050405020304" pitchFamily="18" charset="0"/>
                <a:cs typeface="Times New Roman" panose="02020603050405020304" pitchFamily="18" charset="0"/>
              </a:rPr>
              <a:t>candidați</a:t>
            </a:r>
            <a:r>
              <a:rPr lang="ro-RO" sz="1300" spc="-75"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1300" spc="-7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1300" b="1" spc="-7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Perioada:</a:t>
            </a:r>
            <a:r>
              <a:rPr lang="ro-RO" sz="13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9</a:t>
            </a:r>
            <a:r>
              <a:rPr lang="ro-RO" sz="1300" b="1" spc="-13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3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13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22</a:t>
            </a:r>
            <a:r>
              <a:rPr lang="ro-RO" sz="13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mai  </a:t>
            </a:r>
            <a:r>
              <a:rPr lang="ro-RO" sz="13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a:t>
            </a:r>
            <a:r>
              <a:rPr lang="en-US" sz="13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r>
              <a:rPr lang="ro-RO" sz="1300" b="1" spc="-80" dirty="0" smtClean="0">
                <a:latin typeface="Times New Roman" panose="02020603050405020304" pitchFamily="18" charset="0"/>
                <a:ea typeface="Calibri" panose="020F0502020204030204" pitchFamily="34" charset="0"/>
                <a:cs typeface="Times New Roman" panose="02020603050405020304" pitchFamily="18" charset="0"/>
              </a:rPr>
              <a:t> </a:t>
            </a:r>
            <a:endParaRPr lang="ro-RO" sz="13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ro-RO" sz="1300" b="1" spc="-75" dirty="0" smtClean="0">
                <a:latin typeface="Times New Roman" panose="02020603050405020304" pitchFamily="18" charset="0"/>
                <a:ea typeface="Times New Roman" panose="02020603050405020304" pitchFamily="18" charset="0"/>
                <a:cs typeface="Times New Roman" panose="02020603050405020304" pitchFamily="18" charset="0"/>
              </a:rPr>
              <a:t>Organizarea</a:t>
            </a:r>
            <a:r>
              <a:rPr lang="ro-RO" sz="1300" b="1" spc="-14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b="1" spc="-45" dirty="0" smtClean="0">
                <a:latin typeface="Times New Roman" panose="02020603050405020304" pitchFamily="18" charset="0"/>
                <a:ea typeface="Times New Roman" panose="02020603050405020304" pitchFamily="18" charset="0"/>
                <a:cs typeface="Times New Roman" panose="02020603050405020304" pitchFamily="18" charset="0"/>
              </a:rPr>
              <a:t>și</a:t>
            </a:r>
            <a:r>
              <a:rPr lang="ro-RO" sz="1300" b="1" spc="-13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b="1" spc="-75" dirty="0" smtClean="0">
                <a:latin typeface="Times New Roman" panose="02020603050405020304" pitchFamily="18" charset="0"/>
                <a:ea typeface="Times New Roman" panose="02020603050405020304" pitchFamily="18" charset="0"/>
                <a:cs typeface="Times New Roman" panose="02020603050405020304" pitchFamily="18" charset="0"/>
              </a:rPr>
              <a:t>desfășurarea</a:t>
            </a:r>
            <a:r>
              <a:rPr lang="ro-RO" sz="1300" b="1" spc="-13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b="1" spc="-70" dirty="0" smtClean="0">
                <a:latin typeface="Times New Roman" panose="02020603050405020304" pitchFamily="18" charset="0"/>
                <a:ea typeface="Times New Roman" panose="02020603050405020304" pitchFamily="18" charset="0"/>
                <a:cs typeface="Times New Roman" panose="02020603050405020304" pitchFamily="18" charset="0"/>
              </a:rPr>
              <a:t>probelor</a:t>
            </a:r>
            <a:r>
              <a:rPr lang="ro-RO" sz="1300" b="1" spc="-13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b="1" spc="-75" dirty="0" smtClean="0">
                <a:latin typeface="Times New Roman" panose="02020603050405020304" pitchFamily="18" charset="0"/>
                <a:ea typeface="Times New Roman" panose="02020603050405020304" pitchFamily="18" charset="0"/>
                <a:cs typeface="Times New Roman" panose="02020603050405020304" pitchFamily="18" charset="0"/>
              </a:rPr>
              <a:t>practice</a:t>
            </a:r>
            <a:r>
              <a:rPr lang="ro-RO" sz="1300" spc="-75" dirty="0" smtClean="0">
                <a:latin typeface="Times New Roman" panose="02020603050405020304" pitchFamily="18" charset="0"/>
                <a:ea typeface="Times New Roman" panose="02020603050405020304" pitchFamily="18" charset="0"/>
                <a:cs typeface="Times New Roman" panose="02020603050405020304" pitchFamily="18" charset="0"/>
              </a:rPr>
              <a:t>/orale</a:t>
            </a:r>
            <a:r>
              <a:rPr lang="ro-RO" sz="1300" spc="-13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spc="-45" dirty="0" smtClean="0">
                <a:latin typeface="Times New Roman" panose="02020603050405020304" pitchFamily="18" charset="0"/>
                <a:ea typeface="Times New Roman" panose="02020603050405020304" pitchFamily="18" charset="0"/>
                <a:cs typeface="Times New Roman" panose="02020603050405020304" pitchFamily="18" charset="0"/>
              </a:rPr>
              <a:t>și</a:t>
            </a:r>
            <a:r>
              <a:rPr lang="ro-RO" sz="1300" spc="-13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dirty="0" smtClean="0">
                <a:latin typeface="Times New Roman" panose="02020603050405020304" pitchFamily="18" charset="0"/>
                <a:ea typeface="Times New Roman" panose="02020603050405020304" pitchFamily="18" charset="0"/>
                <a:cs typeface="Times New Roman" panose="02020603050405020304" pitchFamily="18" charset="0"/>
              </a:rPr>
              <a:t>a</a:t>
            </a:r>
            <a:r>
              <a:rPr lang="ro-RO" sz="1300" spc="-13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spc="-70" dirty="0" smtClean="0">
                <a:latin typeface="Times New Roman" panose="02020603050405020304" pitchFamily="18" charset="0"/>
                <a:ea typeface="Times New Roman" panose="02020603050405020304" pitchFamily="18" charset="0"/>
                <a:cs typeface="Times New Roman" panose="02020603050405020304" pitchFamily="18" charset="0"/>
              </a:rPr>
              <a:t>inspecțiilor</a:t>
            </a:r>
            <a:r>
              <a:rPr lang="ro-RO" sz="1300" spc="-13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spc="-70" dirty="0" smtClean="0">
                <a:latin typeface="Times New Roman" panose="02020603050405020304" pitchFamily="18" charset="0"/>
                <a:ea typeface="Times New Roman" panose="02020603050405020304" pitchFamily="18" charset="0"/>
                <a:cs typeface="Times New Roman" panose="02020603050405020304" pitchFamily="18" charset="0"/>
              </a:rPr>
              <a:t>speciale</a:t>
            </a:r>
            <a:r>
              <a:rPr lang="ro-RO" sz="1300" spc="-13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spc="-40" dirty="0" smtClean="0">
                <a:latin typeface="Times New Roman" panose="02020603050405020304" pitchFamily="18" charset="0"/>
                <a:ea typeface="Times New Roman" panose="02020603050405020304" pitchFamily="18" charset="0"/>
                <a:cs typeface="Times New Roman" panose="02020603050405020304" pitchFamily="18" charset="0"/>
              </a:rPr>
              <a:t>la</a:t>
            </a:r>
            <a:r>
              <a:rPr lang="ro-RO" sz="1300" spc="-14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spc="-65" dirty="0" smtClean="0">
                <a:latin typeface="Times New Roman" panose="02020603050405020304" pitchFamily="18" charset="0"/>
                <a:ea typeface="Times New Roman" panose="02020603050405020304" pitchFamily="18" charset="0"/>
                <a:cs typeface="Times New Roman" panose="02020603050405020304" pitchFamily="18" charset="0"/>
              </a:rPr>
              <a:t>clasă</a:t>
            </a:r>
            <a:r>
              <a:rPr lang="ro-RO" sz="1300" spc="-13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spc="-45" dirty="0" smtClean="0">
                <a:latin typeface="Times New Roman" panose="02020603050405020304" pitchFamily="18" charset="0"/>
                <a:ea typeface="Times New Roman" panose="02020603050405020304" pitchFamily="18" charset="0"/>
                <a:cs typeface="Times New Roman" panose="02020603050405020304" pitchFamily="18" charset="0"/>
              </a:rPr>
              <a:t>şi</a:t>
            </a:r>
            <a:r>
              <a:rPr lang="ro-RO" sz="1300" spc="-13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spc="-75" dirty="0" smtClean="0">
                <a:latin typeface="Times New Roman" panose="02020603050405020304" pitchFamily="18" charset="0"/>
                <a:ea typeface="Times New Roman" panose="02020603050405020304" pitchFamily="18" charset="0"/>
                <a:cs typeface="Times New Roman" panose="02020603050405020304" pitchFamily="18" charset="0"/>
              </a:rPr>
              <a:t>soluţionarea</a:t>
            </a:r>
            <a:r>
              <a:rPr lang="ro-RO" sz="1300" spc="-13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spc="-75" dirty="0" smtClean="0">
                <a:latin typeface="Times New Roman" panose="02020603050405020304" pitchFamily="18" charset="0"/>
                <a:ea typeface="Times New Roman" panose="02020603050405020304" pitchFamily="18" charset="0"/>
                <a:cs typeface="Times New Roman" panose="02020603050405020304" pitchFamily="18" charset="0"/>
              </a:rPr>
              <a:t>contestaţiilor</a:t>
            </a:r>
            <a:r>
              <a:rPr lang="ro-RO" sz="1300" spc="-13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spc="-40" dirty="0" smtClean="0">
                <a:latin typeface="Times New Roman" panose="02020603050405020304" pitchFamily="18" charset="0"/>
                <a:ea typeface="Times New Roman" panose="02020603050405020304" pitchFamily="18" charset="0"/>
                <a:cs typeface="Times New Roman" panose="02020603050405020304" pitchFamily="18" charset="0"/>
              </a:rPr>
              <a:t>la</a:t>
            </a:r>
            <a:r>
              <a:rPr lang="ro-RO" sz="1300" spc="-14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spc="-70" dirty="0" smtClean="0">
                <a:latin typeface="Times New Roman" panose="02020603050405020304" pitchFamily="18" charset="0"/>
                <a:ea typeface="Times New Roman" panose="02020603050405020304" pitchFamily="18" charset="0"/>
                <a:cs typeface="Times New Roman" panose="02020603050405020304" pitchFamily="18" charset="0"/>
              </a:rPr>
              <a:t>aceste</a:t>
            </a:r>
            <a:r>
              <a:rPr lang="ro-RO" sz="1300" spc="-14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spc="-80" dirty="0" smtClean="0">
                <a:latin typeface="Times New Roman" panose="02020603050405020304" pitchFamily="18" charset="0"/>
                <a:ea typeface="Times New Roman" panose="02020603050405020304" pitchFamily="18" charset="0"/>
                <a:cs typeface="Times New Roman" panose="02020603050405020304" pitchFamily="18" charset="0"/>
              </a:rPr>
              <a:t>probe</a:t>
            </a:r>
            <a:endParaRPr lang="ro-RO" sz="1300" dirty="0" smtClean="0">
              <a:latin typeface="Calibri" panose="020F0502020204030204" pitchFamily="34" charset="0"/>
              <a:ea typeface="Times New Roman" panose="02020603050405020304" pitchFamily="18" charset="0"/>
              <a:cs typeface="Times New Roman" panose="02020603050405020304" pitchFamily="18" charset="0"/>
            </a:endParaRPr>
          </a:p>
          <a:p>
            <a:pPr marL="914400" algn="r">
              <a:lnSpc>
                <a:spcPct val="115000"/>
              </a:lnSpc>
            </a:pPr>
            <a:r>
              <a:rPr lang="ro-RO" sz="1300" b="1" spc="-7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Perioada:</a:t>
            </a:r>
            <a:r>
              <a:rPr lang="ro-RO" sz="13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a:t>
            </a:r>
            <a:r>
              <a:rPr lang="en-US" sz="13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9</a:t>
            </a:r>
            <a:r>
              <a:rPr lang="ro-RO" sz="13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mai</a:t>
            </a:r>
            <a:r>
              <a:rPr lang="ro-RO" sz="1300" b="1" spc="-13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3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13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28</a:t>
            </a:r>
            <a:r>
              <a:rPr lang="ro-RO" sz="13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iunie  </a:t>
            </a:r>
            <a:r>
              <a:rPr lang="ro-RO" sz="13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a:t>
            </a:r>
            <a:r>
              <a:rPr lang="en-US" sz="13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r>
              <a:rPr lang="ro-RO" sz="1300" b="1" spc="-80" dirty="0" smtClean="0">
                <a:latin typeface="Times New Roman" panose="02020603050405020304" pitchFamily="18" charset="0"/>
                <a:ea typeface="Calibri" panose="020F0502020204030204" pitchFamily="34" charset="0"/>
                <a:cs typeface="Times New Roman" panose="02020603050405020304" pitchFamily="18" charset="0"/>
              </a:rPr>
              <a:t> </a:t>
            </a:r>
            <a:endParaRPr lang="ro-RO" sz="13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Times New Roman" panose="02020603050405020304" pitchFamily="18" charset="0"/>
              <a:buChar char="-"/>
            </a:pPr>
            <a:r>
              <a:rPr lang="ro-RO" sz="1300" b="1" spc="-70" dirty="0" smtClean="0">
                <a:latin typeface="Times New Roman" panose="02020603050405020304" pitchFamily="18" charset="0"/>
                <a:ea typeface="Times New Roman" panose="02020603050405020304" pitchFamily="18" charset="0"/>
                <a:cs typeface="Times New Roman" panose="02020603050405020304" pitchFamily="18" charset="0"/>
              </a:rPr>
              <a:t>Afişarea</a:t>
            </a:r>
            <a:r>
              <a:rPr lang="ro-RO" sz="1300" b="1" spc="-13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b="1" spc="-75" dirty="0" smtClean="0">
                <a:latin typeface="Times New Roman" panose="02020603050405020304" pitchFamily="18" charset="0"/>
                <a:ea typeface="Times New Roman" panose="02020603050405020304" pitchFamily="18" charset="0"/>
                <a:cs typeface="Times New Roman" panose="02020603050405020304" pitchFamily="18" charset="0"/>
              </a:rPr>
              <a:t>rezultatelor</a:t>
            </a:r>
            <a:r>
              <a:rPr lang="ro-RO" sz="1300" b="1" spc="-13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b="1" spc="-45" dirty="0" smtClean="0">
                <a:latin typeface="Times New Roman" panose="02020603050405020304" pitchFamily="18" charset="0"/>
                <a:ea typeface="Times New Roman" panose="02020603050405020304" pitchFamily="18" charset="0"/>
                <a:cs typeface="Times New Roman" panose="02020603050405020304" pitchFamily="18" charset="0"/>
              </a:rPr>
              <a:t>la</a:t>
            </a:r>
            <a:r>
              <a:rPr lang="ro-RO" sz="1300" b="1" spc="-13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b="1" spc="-70" dirty="0" smtClean="0">
                <a:latin typeface="Times New Roman" panose="02020603050405020304" pitchFamily="18" charset="0"/>
                <a:ea typeface="Times New Roman" panose="02020603050405020304" pitchFamily="18" charset="0"/>
                <a:cs typeface="Times New Roman" panose="02020603050405020304" pitchFamily="18" charset="0"/>
              </a:rPr>
              <a:t>probele</a:t>
            </a:r>
            <a:r>
              <a:rPr lang="ro-RO" sz="1300" spc="-13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spc="-75" dirty="0" smtClean="0">
                <a:latin typeface="Times New Roman" panose="02020603050405020304" pitchFamily="18" charset="0"/>
                <a:ea typeface="Times New Roman" panose="02020603050405020304" pitchFamily="18" charset="0"/>
                <a:cs typeface="Times New Roman" panose="02020603050405020304" pitchFamily="18" charset="0"/>
              </a:rPr>
              <a:t>practice/orale</a:t>
            </a:r>
            <a:r>
              <a:rPr lang="ro-RO" sz="1300" spc="-14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spc="-45" dirty="0" smtClean="0">
                <a:latin typeface="Times New Roman" panose="02020603050405020304" pitchFamily="18" charset="0"/>
                <a:ea typeface="Times New Roman" panose="02020603050405020304" pitchFamily="18" charset="0"/>
                <a:cs typeface="Times New Roman" panose="02020603050405020304" pitchFamily="18" charset="0"/>
              </a:rPr>
              <a:t>și</a:t>
            </a:r>
            <a:r>
              <a:rPr lang="ro-RO" sz="1300" spc="-13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dirty="0" smtClean="0">
                <a:latin typeface="Times New Roman" panose="02020603050405020304" pitchFamily="18" charset="0"/>
                <a:ea typeface="Times New Roman" panose="02020603050405020304" pitchFamily="18" charset="0"/>
                <a:cs typeface="Times New Roman" panose="02020603050405020304" pitchFamily="18" charset="0"/>
              </a:rPr>
              <a:t>a</a:t>
            </a:r>
            <a:r>
              <a:rPr lang="ro-RO" sz="1300" spc="-13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spc="-75" dirty="0" smtClean="0">
                <a:latin typeface="Times New Roman" panose="02020603050405020304" pitchFamily="18" charset="0"/>
                <a:ea typeface="Times New Roman" panose="02020603050405020304" pitchFamily="18" charset="0"/>
                <a:cs typeface="Times New Roman" panose="02020603050405020304" pitchFamily="18" charset="0"/>
              </a:rPr>
              <a:t>inspecțiilor</a:t>
            </a:r>
            <a:r>
              <a:rPr lang="ro-RO" sz="1300" spc="-13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spc="-70" dirty="0" smtClean="0">
                <a:latin typeface="Times New Roman" panose="02020603050405020304" pitchFamily="18" charset="0"/>
                <a:ea typeface="Times New Roman" panose="02020603050405020304" pitchFamily="18" charset="0"/>
                <a:cs typeface="Times New Roman" panose="02020603050405020304" pitchFamily="18" charset="0"/>
              </a:rPr>
              <a:t>speciale</a:t>
            </a:r>
            <a:r>
              <a:rPr lang="ro-RO" sz="1300" spc="-14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spc="-40" dirty="0" smtClean="0">
                <a:latin typeface="Times New Roman" panose="02020603050405020304" pitchFamily="18" charset="0"/>
                <a:ea typeface="Times New Roman" panose="02020603050405020304" pitchFamily="18" charset="0"/>
                <a:cs typeface="Times New Roman" panose="02020603050405020304" pitchFamily="18" charset="0"/>
              </a:rPr>
              <a:t>la</a:t>
            </a:r>
            <a:r>
              <a:rPr lang="ro-RO" sz="1300" spc="-14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spc="-80" dirty="0" smtClean="0">
                <a:latin typeface="Times New Roman" panose="02020603050405020304" pitchFamily="18" charset="0"/>
                <a:ea typeface="Times New Roman" panose="02020603050405020304" pitchFamily="18" charset="0"/>
                <a:cs typeface="Times New Roman" panose="02020603050405020304" pitchFamily="18" charset="0"/>
              </a:rPr>
              <a:t>clasă.                                                                        </a:t>
            </a:r>
            <a:r>
              <a:rPr lang="ro-RO" sz="1300" b="1" spc="-7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Termen:</a:t>
            </a:r>
            <a:r>
              <a:rPr lang="en-US" sz="1300" b="1" spc="-7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a:t>
            </a:r>
            <a:r>
              <a:rPr lang="ro-RO" sz="13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iulie 202</a:t>
            </a:r>
            <a:r>
              <a:rPr lang="en-US" sz="13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endParaRPr lang="ro-RO" sz="13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Times New Roman" panose="02020603050405020304" pitchFamily="18" charset="0"/>
              <a:buChar char="-"/>
            </a:pPr>
            <a:r>
              <a:rPr lang="ro-RO" sz="1300" b="1" spc="-75" dirty="0" smtClean="0">
                <a:latin typeface="Times New Roman" panose="02020603050405020304" pitchFamily="18" charset="0"/>
                <a:ea typeface="Times New Roman" panose="02020603050405020304" pitchFamily="18" charset="0"/>
                <a:cs typeface="Times New Roman" panose="02020603050405020304" pitchFamily="18" charset="0"/>
              </a:rPr>
              <a:t>Desfășurarea</a:t>
            </a:r>
            <a:r>
              <a:rPr lang="ro-RO" sz="1300" b="1" spc="-13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b="1" spc="-65" dirty="0" smtClean="0">
                <a:latin typeface="Times New Roman" panose="02020603050405020304" pitchFamily="18" charset="0"/>
                <a:ea typeface="Times New Roman" panose="02020603050405020304" pitchFamily="18" charset="0"/>
                <a:cs typeface="Times New Roman" panose="02020603050405020304" pitchFamily="18" charset="0"/>
              </a:rPr>
              <a:t>probei</a:t>
            </a:r>
            <a:r>
              <a:rPr lang="ro-RO" sz="1300" b="1" spc="-13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b="1" spc="-80" dirty="0" smtClean="0">
                <a:latin typeface="Times New Roman" panose="02020603050405020304" pitchFamily="18" charset="0"/>
                <a:ea typeface="Times New Roman" panose="02020603050405020304" pitchFamily="18" charset="0"/>
                <a:cs typeface="Times New Roman" panose="02020603050405020304" pitchFamily="18" charset="0"/>
              </a:rPr>
              <a:t>scrise.                                                                                                                                                                  </a:t>
            </a:r>
            <a:r>
              <a:rPr lang="ro-RO" sz="1300" b="1" u="sng" spc="-7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Termen:1</a:t>
            </a:r>
            <a:r>
              <a:rPr lang="en-US" sz="1300" b="1" u="sng" spc="-7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ro-RO" sz="1300" b="1" u="sng"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iulie 202</a:t>
            </a:r>
            <a:r>
              <a:rPr lang="en-US" sz="1300" b="1" u="sng"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endParaRPr lang="ro-RO" sz="1300" b="1" u="sng"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Times New Roman" panose="02020603050405020304" pitchFamily="18" charset="0"/>
              <a:buChar char="-"/>
            </a:pPr>
            <a:r>
              <a:rPr lang="ro-RO" sz="1300" b="1" spc="-45" dirty="0" smtClean="0">
                <a:latin typeface="Times New Roman" panose="02020603050405020304" pitchFamily="18" charset="0"/>
                <a:ea typeface="Times New Roman" panose="02020603050405020304" pitchFamily="18" charset="0"/>
                <a:cs typeface="Times New Roman" panose="02020603050405020304" pitchFamily="18" charset="0"/>
              </a:rPr>
              <a:t>Comunicare rezultate inițiale.                                                                                                                                      </a:t>
            </a:r>
            <a:r>
              <a:rPr lang="ro-RO" sz="1300" b="1" spc="-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Termen:</a:t>
            </a:r>
            <a:r>
              <a:rPr lang="en-US" sz="1300" b="1" spc="-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23</a:t>
            </a:r>
            <a:r>
              <a:rPr lang="ro-RO" sz="1300" b="1" spc="-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iulie 202</a:t>
            </a:r>
            <a:r>
              <a:rPr lang="en-US" sz="1300" b="1" spc="-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endParaRPr lang="ro-RO" sz="13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Times New Roman" panose="02020603050405020304" pitchFamily="18" charset="0"/>
              <a:buChar char="-"/>
            </a:pPr>
            <a:r>
              <a:rPr lang="ro-RO" sz="1300" b="1" spc="-45" dirty="0" smtClean="0">
                <a:latin typeface="Times New Roman" panose="02020603050405020304" pitchFamily="18" charset="0"/>
                <a:ea typeface="Times New Roman" panose="02020603050405020304" pitchFamily="18" charset="0"/>
                <a:cs typeface="Times New Roman" panose="02020603050405020304" pitchFamily="18" charset="0"/>
              </a:rPr>
              <a:t>Comunicare rezultate finale.                                                                                                                                        </a:t>
            </a:r>
            <a:r>
              <a:rPr lang="ro-RO" sz="1300" b="1" spc="-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Termen:</a:t>
            </a:r>
            <a:r>
              <a:rPr lang="en-US" sz="1300" b="1" spc="-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31</a:t>
            </a:r>
            <a:r>
              <a:rPr lang="ro-RO" sz="1300" b="1" spc="-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iulie 202</a:t>
            </a:r>
            <a:r>
              <a:rPr lang="en-US" sz="1300" b="1" spc="-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r>
              <a:rPr lang="ro-RO" sz="1300" b="1" spc="-45"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ro-RO" sz="13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ro-RO" sz="1300" b="1" spc="-45" dirty="0" smtClean="0">
                <a:latin typeface="Times New Roman" panose="02020603050405020304" pitchFamily="18" charset="0"/>
                <a:ea typeface="Times New Roman" panose="02020603050405020304" pitchFamily="18" charset="0"/>
                <a:cs typeface="Times New Roman" panose="02020603050405020304" pitchFamily="18" charset="0"/>
              </a:rPr>
              <a:t>Ședințe de repartizare.                                                                                                                                             </a:t>
            </a:r>
            <a:r>
              <a:rPr lang="ro-RO" sz="1300" b="1" spc="-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Termen:</a:t>
            </a:r>
            <a:r>
              <a:rPr lang="en-US" sz="1300" b="1" spc="-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ro-RO" sz="1300" b="1" spc="-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300" b="1" spc="-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6</a:t>
            </a:r>
            <a:r>
              <a:rPr lang="ro-RO" sz="1300" b="1" spc="-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300" b="1" spc="-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august</a:t>
            </a:r>
            <a:r>
              <a:rPr lang="ro-RO" sz="1300" b="1" spc="-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202</a:t>
            </a:r>
            <a:r>
              <a:rPr lang="en-US" sz="1300" b="1" spc="-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endParaRPr lang="ro-RO" sz="13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ro-RO" sz="1300" b="1" spc="-45" dirty="0" smtClean="0">
                <a:latin typeface="Times New Roman" panose="02020603050405020304" pitchFamily="18" charset="0"/>
                <a:ea typeface="Times New Roman" panose="02020603050405020304" pitchFamily="18" charset="0"/>
                <a:cs typeface="Times New Roman" panose="02020603050405020304" pitchFamily="18" charset="0"/>
              </a:rPr>
              <a:t>Reactualizare listă posturi.                                                                                                                                         </a:t>
            </a:r>
            <a:r>
              <a:rPr lang="ro-RO" sz="1300" b="1" spc="-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Termen: </a:t>
            </a:r>
            <a:r>
              <a:rPr lang="en-US" sz="1300" b="1" spc="-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ro-RO" sz="1300" b="1" spc="-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300" b="1" spc="-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august</a:t>
            </a:r>
            <a:r>
              <a:rPr lang="ro-RO" sz="1300" b="1" spc="-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202</a:t>
            </a:r>
            <a:r>
              <a:rPr lang="en-US" sz="1300" b="1" spc="-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endParaRPr lang="ro-RO" sz="13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0000"/>
              </a:lnSpc>
              <a:buSzPts val="1200"/>
              <a:buFont typeface="Wingdings" panose="05000000000000000000" pitchFamily="2" charset="2"/>
              <a:buChar char=""/>
            </a:pPr>
            <a:r>
              <a:rPr lang="ro-RO" sz="1300" b="1" spc="-45" dirty="0" smtClean="0">
                <a:latin typeface="Times New Roman" panose="02020603050405020304" pitchFamily="18" charset="0"/>
                <a:ea typeface="Times New Roman" panose="02020603050405020304" pitchFamily="18" charset="0"/>
                <a:cs typeface="Times New Roman" panose="02020603050405020304" pitchFamily="18" charset="0"/>
              </a:rPr>
              <a:t>Numirea prin DII în funcții de </a:t>
            </a:r>
            <a:r>
              <a:rPr lang="en-US" sz="1300" b="1" spc="-45" dirty="0" err="1" smtClean="0">
                <a:latin typeface="Times New Roman" panose="02020603050405020304" pitchFamily="18" charset="0"/>
                <a:ea typeface="Times New Roman" panose="02020603050405020304" pitchFamily="18" charset="0"/>
                <a:cs typeface="Times New Roman" panose="02020603050405020304" pitchFamily="18" charset="0"/>
              </a:rPr>
              <a:t>conducere</a:t>
            </a:r>
            <a:r>
              <a:rPr lang="en-US" sz="1300" b="1" spc="-4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b="1" spc="-45" dirty="0" smtClean="0">
                <a:latin typeface="Times New Roman" panose="02020603050405020304" pitchFamily="18" charset="0"/>
                <a:ea typeface="Times New Roman" panose="02020603050405020304" pitchFamily="18" charset="0"/>
                <a:cs typeface="Times New Roman" panose="02020603050405020304" pitchFamily="18" charset="0"/>
              </a:rPr>
              <a:t>îndrumare și control.                                           </a:t>
            </a:r>
            <a:r>
              <a:rPr lang="en-US" sz="1300" b="1" spc="-4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b="1" spc="-4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300" b="1" spc="-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Termen:</a:t>
            </a:r>
            <a:r>
              <a:rPr lang="ro-RO" sz="13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19 august  </a:t>
            </a:r>
            <a:r>
              <a:rPr lang="ro-RO" sz="13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2024</a:t>
            </a:r>
            <a:endParaRPr lang="ro-RO" sz="13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0000"/>
              </a:lnSpc>
              <a:buSzPts val="1200"/>
              <a:buFont typeface="Wingdings" panose="05000000000000000000" pitchFamily="2" charset="2"/>
              <a:buChar char=""/>
            </a:pPr>
            <a:r>
              <a:rPr lang="ro-RO" sz="1300" b="1" spc="-45" dirty="0" smtClean="0">
                <a:latin typeface="Times New Roman" panose="02020603050405020304" pitchFamily="18" charset="0"/>
                <a:ea typeface="Times New Roman" panose="02020603050405020304" pitchFamily="18" charset="0"/>
                <a:cs typeface="Times New Roman" panose="02020603050405020304" pitchFamily="18" charset="0"/>
              </a:rPr>
              <a:t>Ședințe de repartizare.                                                                                                                                         </a:t>
            </a:r>
            <a:r>
              <a:rPr lang="ro-RO" sz="1300" b="1" spc="-7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Perioada:</a:t>
            </a:r>
            <a:r>
              <a:rPr lang="ro-RO" sz="13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20  –  26 august  </a:t>
            </a:r>
            <a:r>
              <a:rPr lang="ro-RO" sz="13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2024</a:t>
            </a:r>
            <a:endParaRPr lang="ro-RO" sz="13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0000"/>
              </a:lnSpc>
              <a:buSzPts val="1200"/>
            </a:pPr>
            <a:r>
              <a:rPr lang="en-US" sz="1300" b="1" spc="-45"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ro-RO" sz="1300" i="1" dirty="0">
              <a:solidFill>
                <a:srgbClr val="FF0000"/>
              </a:solidFill>
            </a:endParaRPr>
          </a:p>
        </p:txBody>
      </p:sp>
    </p:spTree>
    <p:extLst>
      <p:ext uri="{BB962C8B-B14F-4D97-AF65-F5344CB8AC3E}">
        <p14:creationId xmlns:p14="http://schemas.microsoft.com/office/powerpoint/2010/main" val="3246284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24108" y="239012"/>
            <a:ext cx="8474926" cy="4990909"/>
          </a:xfrm>
        </p:spPr>
        <p:txBody>
          <a:bodyPr/>
          <a:lstStyle/>
          <a:p>
            <a:endParaRPr lang="ro-RO" sz="13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ro-RO" sz="1300" b="1" dirty="0">
                <a:latin typeface="Times New Roman" panose="02020603050405020304" pitchFamily="18" charset="0"/>
                <a:cs typeface="Times New Roman" panose="02020603050405020304" pitchFamily="18" charset="0"/>
              </a:rPr>
              <a:t>Detașarea în interesul învățământului: </a:t>
            </a:r>
            <a:endParaRPr lang="en-US" sz="13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ro-RO" sz="1300" b="1" dirty="0">
              <a:latin typeface="Times New Roman" panose="02020603050405020304" pitchFamily="18" charset="0"/>
              <a:cs typeface="Times New Roman" panose="02020603050405020304" pitchFamily="18" charset="0"/>
            </a:endParaRPr>
          </a:p>
          <a:p>
            <a:pPr marL="127000" indent="0">
              <a:buNone/>
            </a:pPr>
            <a:r>
              <a:rPr lang="ro-RO" sz="1400" dirty="0">
                <a:latin typeface="Times New Roman" panose="02020603050405020304" pitchFamily="18" charset="0"/>
                <a:cs typeface="Times New Roman" panose="02020603050405020304" pitchFamily="18" charset="0"/>
              </a:rPr>
              <a:t>a) înregistrarea acordurilor pentru detașare în interesul învățământului, la unităţile de învăţământ şi la inspectoratele şcolare; </a:t>
            </a:r>
            <a:r>
              <a:rPr lang="en-US"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ro-RO" sz="1400" b="1" dirty="0" smtClean="0">
                <a:solidFill>
                  <a:srgbClr val="FF0000"/>
                </a:solidFill>
                <a:latin typeface="Times New Roman" panose="02020603050405020304" pitchFamily="18" charset="0"/>
                <a:cs typeface="Times New Roman" panose="02020603050405020304" pitchFamily="18" charset="0"/>
              </a:rPr>
              <a:t>Perioada</a:t>
            </a:r>
            <a:r>
              <a:rPr lang="ro-RO" sz="1400" b="1" dirty="0">
                <a:solidFill>
                  <a:srgbClr val="FF0000"/>
                </a:solidFill>
                <a:latin typeface="Times New Roman" panose="02020603050405020304" pitchFamily="18" charset="0"/>
                <a:cs typeface="Times New Roman" panose="02020603050405020304" pitchFamily="18" charset="0"/>
              </a:rPr>
              <a:t>: 8-17 mai 2024 </a:t>
            </a:r>
          </a:p>
          <a:p>
            <a:pPr marL="127000" indent="0">
              <a:buNone/>
            </a:pPr>
            <a:endParaRPr lang="en-US" sz="1400" dirty="0" smtClean="0">
              <a:latin typeface="Times New Roman" panose="02020603050405020304" pitchFamily="18" charset="0"/>
              <a:cs typeface="Times New Roman" panose="02020603050405020304" pitchFamily="18" charset="0"/>
            </a:endParaRPr>
          </a:p>
          <a:p>
            <a:pPr marL="127000" indent="0">
              <a:buNone/>
            </a:pPr>
            <a:r>
              <a:rPr lang="ro-RO" sz="1400" dirty="0" smtClean="0">
                <a:latin typeface="Times New Roman" panose="02020603050405020304" pitchFamily="18" charset="0"/>
                <a:cs typeface="Times New Roman" panose="02020603050405020304" pitchFamily="18" charset="0"/>
              </a:rPr>
              <a:t>b</a:t>
            </a:r>
            <a:r>
              <a:rPr lang="ro-RO" sz="1400" dirty="0">
                <a:latin typeface="Times New Roman" panose="02020603050405020304" pitchFamily="18" charset="0"/>
                <a:cs typeface="Times New Roman" panose="02020603050405020304" pitchFamily="18" charset="0"/>
              </a:rPr>
              <a:t>) </a:t>
            </a:r>
            <a:r>
              <a:rPr lang="ro-RO" sz="1400" b="1" dirty="0">
                <a:latin typeface="Times New Roman" panose="02020603050405020304" pitchFamily="18" charset="0"/>
                <a:cs typeface="Times New Roman" panose="02020603050405020304" pitchFamily="18" charset="0"/>
              </a:rPr>
              <a:t>organizarea și desfășurarea probelor practice</a:t>
            </a:r>
            <a:r>
              <a:rPr lang="ro-RO" sz="1400" dirty="0">
                <a:latin typeface="Times New Roman" panose="02020603050405020304" pitchFamily="18" charset="0"/>
                <a:cs typeface="Times New Roman" panose="02020603050405020304" pitchFamily="18" charset="0"/>
              </a:rPr>
              <a:t>/orale în profilul </a:t>
            </a:r>
            <a:r>
              <a:rPr lang="ro-RO" sz="1400" dirty="0" smtClean="0">
                <a:latin typeface="Times New Roman" panose="02020603050405020304" pitchFamily="18" charset="0"/>
                <a:cs typeface="Times New Roman" panose="02020603050405020304" pitchFamily="18" charset="0"/>
              </a:rPr>
              <a:t>postului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pentru</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cadrele</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didactice</a:t>
            </a:r>
            <a:r>
              <a:rPr lang="en-US" sz="1400" dirty="0" smtClean="0">
                <a:latin typeface="Times New Roman" panose="02020603050405020304" pitchFamily="18" charset="0"/>
                <a:cs typeface="Times New Roman" panose="02020603050405020304" pitchFamily="18" charset="0"/>
              </a:rPr>
              <a:t> care </a:t>
            </a:r>
            <a:r>
              <a:rPr lang="en-US" sz="1400" dirty="0" err="1" smtClean="0">
                <a:latin typeface="Times New Roman" panose="02020603050405020304" pitchFamily="18" charset="0"/>
                <a:cs typeface="Times New Roman" panose="02020603050405020304" pitchFamily="18" charset="0"/>
              </a:rPr>
              <a:t>solicită</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detaşare</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în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interesul</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învăţământului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pe</a:t>
            </a:r>
            <a:r>
              <a:rPr lang="en-US" sz="1400" dirty="0" smtClean="0">
                <a:latin typeface="Times New Roman" panose="02020603050405020304" pitchFamily="18" charset="0"/>
                <a:cs typeface="Times New Roman" panose="02020603050405020304" pitchFamily="18" charset="0"/>
              </a:rPr>
              <a:t> alt post/</a:t>
            </a:r>
            <a:r>
              <a:rPr lang="en-US" sz="1400" dirty="0" err="1" smtClean="0">
                <a:latin typeface="Times New Roman" panose="02020603050405020304" pitchFamily="18" charset="0"/>
                <a:cs typeface="Times New Roman" panose="02020603050405020304" pitchFamily="18" charset="0"/>
              </a:rPr>
              <a:t>catedră</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decât</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cel</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precizat</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în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actul</a:t>
            </a:r>
            <a:r>
              <a:rPr lang="en-US" sz="1400" dirty="0" smtClean="0">
                <a:latin typeface="Times New Roman" panose="02020603050405020304" pitchFamily="18" charset="0"/>
                <a:cs typeface="Times New Roman" panose="02020603050405020304" pitchFamily="18" charset="0"/>
              </a:rPr>
              <a:t> de </a:t>
            </a:r>
            <a:r>
              <a:rPr lang="en-US" sz="1400" dirty="0" err="1" smtClean="0">
                <a:latin typeface="Times New Roman" panose="02020603050405020304" pitchFamily="18" charset="0"/>
                <a:cs typeface="Times New Roman" panose="02020603050405020304" pitchFamily="18" charset="0"/>
              </a:rPr>
              <a:t>numire</a:t>
            </a:r>
            <a:r>
              <a:rPr lang="ro-RO"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p>
          <a:p>
            <a:pPr marL="127000" indent="0">
              <a:buNone/>
            </a:pPr>
            <a:r>
              <a:rPr lang="en-US" sz="1400" b="1" dirty="0">
                <a:solidFill>
                  <a:srgbClr val="FF0000"/>
                </a:solidFill>
                <a:latin typeface="Times New Roman" panose="02020603050405020304" pitchFamily="18" charset="0"/>
                <a:cs typeface="Times New Roman" panose="02020603050405020304" pitchFamily="18" charset="0"/>
              </a:rPr>
              <a:t>	</a:t>
            </a:r>
            <a:r>
              <a:rPr lang="en-US" sz="1400" b="1" dirty="0" smtClean="0">
                <a:solidFill>
                  <a:srgbClr val="FF0000"/>
                </a:solidFill>
                <a:latin typeface="Times New Roman" panose="02020603050405020304" pitchFamily="18" charset="0"/>
                <a:cs typeface="Times New Roman" panose="02020603050405020304" pitchFamily="18" charset="0"/>
              </a:rPr>
              <a:t>																</a:t>
            </a:r>
            <a:r>
              <a:rPr lang="it-IT" sz="1400" b="1" dirty="0" smtClean="0">
                <a:solidFill>
                  <a:srgbClr val="FF0000"/>
                </a:solidFill>
                <a:latin typeface="Times New Roman" panose="02020603050405020304" pitchFamily="18" charset="0"/>
                <a:cs typeface="Times New Roman" panose="02020603050405020304" pitchFamily="18" charset="0"/>
              </a:rPr>
              <a:t>Perioada</a:t>
            </a:r>
            <a:r>
              <a:rPr lang="it-IT" sz="1400" b="1" dirty="0">
                <a:solidFill>
                  <a:srgbClr val="FF0000"/>
                </a:solidFill>
                <a:latin typeface="Times New Roman" panose="02020603050405020304" pitchFamily="18" charset="0"/>
                <a:cs typeface="Times New Roman" panose="02020603050405020304" pitchFamily="18" charset="0"/>
              </a:rPr>
              <a:t>: 27 mai-14 iunie 2024 </a:t>
            </a:r>
          </a:p>
          <a:p>
            <a:pPr marL="127000" indent="0">
              <a:buNone/>
            </a:pPr>
            <a:endParaRPr lang="en-US" sz="1400" dirty="0" smtClean="0">
              <a:latin typeface="Times New Roman" panose="02020603050405020304" pitchFamily="18" charset="0"/>
              <a:cs typeface="Times New Roman" panose="02020603050405020304" pitchFamily="18" charset="0"/>
            </a:endParaRPr>
          </a:p>
          <a:p>
            <a:pPr marL="127000" indent="0">
              <a:buNone/>
            </a:pPr>
            <a:r>
              <a:rPr lang="ro-RO" sz="1400" dirty="0" smtClean="0">
                <a:latin typeface="Times New Roman" panose="02020603050405020304" pitchFamily="18" charset="0"/>
                <a:cs typeface="Times New Roman" panose="02020603050405020304" pitchFamily="18" charset="0"/>
              </a:rPr>
              <a:t>c</a:t>
            </a:r>
            <a:r>
              <a:rPr lang="ro-RO" sz="1400" dirty="0">
                <a:latin typeface="Times New Roman" panose="02020603050405020304" pitchFamily="18" charset="0"/>
                <a:cs typeface="Times New Roman" panose="02020603050405020304" pitchFamily="18" charset="0"/>
              </a:rPr>
              <a:t>) </a:t>
            </a:r>
            <a:r>
              <a:rPr lang="ro-RO" sz="1400" b="1" dirty="0">
                <a:latin typeface="Times New Roman" panose="02020603050405020304" pitchFamily="18" charset="0"/>
                <a:cs typeface="Times New Roman" panose="02020603050405020304" pitchFamily="18" charset="0"/>
              </a:rPr>
              <a:t>discutarea şi soluţionarea </a:t>
            </a:r>
            <a:r>
              <a:rPr lang="ro-RO" sz="1400" dirty="0">
                <a:latin typeface="Times New Roman" panose="02020603050405020304" pitchFamily="18" charset="0"/>
                <a:cs typeface="Times New Roman" panose="02020603050405020304" pitchFamily="18" charset="0"/>
              </a:rPr>
              <a:t>propunerilor pentru detaşare în interesul învăţământului în consiliile de administraţie ale unităţilor de învăţământ; </a:t>
            </a:r>
            <a:r>
              <a:rPr lang="en-US"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it-IT" sz="1400" b="1" dirty="0" smtClean="0">
                <a:solidFill>
                  <a:srgbClr val="FF0000"/>
                </a:solidFill>
                <a:latin typeface="Times New Roman" panose="02020603050405020304" pitchFamily="18" charset="0"/>
                <a:cs typeface="Times New Roman" panose="02020603050405020304" pitchFamily="18" charset="0"/>
              </a:rPr>
              <a:t>Până </a:t>
            </a:r>
            <a:r>
              <a:rPr lang="it-IT" sz="1400" b="1" dirty="0">
                <a:solidFill>
                  <a:srgbClr val="FF0000"/>
                </a:solidFill>
                <a:latin typeface="Times New Roman" panose="02020603050405020304" pitchFamily="18" charset="0"/>
                <a:cs typeface="Times New Roman" panose="02020603050405020304" pitchFamily="18" charset="0"/>
              </a:rPr>
              <a:t>la data de 14 iunie 2024 </a:t>
            </a:r>
          </a:p>
          <a:p>
            <a:pPr marL="127000" indent="0">
              <a:buNone/>
            </a:pPr>
            <a:endParaRPr lang="en-US" sz="1400" dirty="0" smtClean="0">
              <a:latin typeface="Times New Roman" panose="02020603050405020304" pitchFamily="18" charset="0"/>
              <a:cs typeface="Times New Roman" panose="02020603050405020304" pitchFamily="18" charset="0"/>
            </a:endParaRPr>
          </a:p>
          <a:p>
            <a:pPr marL="127000" indent="0">
              <a:buNone/>
            </a:pPr>
            <a:r>
              <a:rPr lang="ro-RO" sz="1400" dirty="0" smtClean="0">
                <a:latin typeface="Times New Roman" panose="02020603050405020304" pitchFamily="18" charset="0"/>
                <a:cs typeface="Times New Roman" panose="02020603050405020304" pitchFamily="18" charset="0"/>
              </a:rPr>
              <a:t>d</a:t>
            </a:r>
            <a:r>
              <a:rPr lang="ro-RO" sz="1400" dirty="0">
                <a:latin typeface="Times New Roman" panose="02020603050405020304" pitchFamily="18" charset="0"/>
                <a:cs typeface="Times New Roman" panose="02020603050405020304" pitchFamily="18" charset="0"/>
              </a:rPr>
              <a:t>) transmiterea listei cadrelor didactice titulare pentru care s-a propus detaşarea în interesul învăţământului, </a:t>
            </a:r>
            <a:r>
              <a:rPr lang="ro-RO" sz="1400" b="1" dirty="0">
                <a:latin typeface="Times New Roman" panose="02020603050405020304" pitchFamily="18" charset="0"/>
                <a:cs typeface="Times New Roman" panose="02020603050405020304" pitchFamily="18" charset="0"/>
              </a:rPr>
              <a:t>însoţite de acordurile acestora, la inspectoratele şcolare</a:t>
            </a:r>
            <a:r>
              <a:rPr lang="ro-RO"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p>
          <a:p>
            <a:pPr marL="127000" indent="0">
              <a:buNone/>
            </a:pPr>
            <a:r>
              <a:rPr lang="en-US" sz="1400" b="1" dirty="0">
                <a:solidFill>
                  <a:srgbClr val="FF0000"/>
                </a:solidFill>
                <a:latin typeface="Times New Roman" panose="02020603050405020304" pitchFamily="18" charset="0"/>
                <a:cs typeface="Times New Roman" panose="02020603050405020304" pitchFamily="18" charset="0"/>
              </a:rPr>
              <a:t>	</a:t>
            </a:r>
            <a:r>
              <a:rPr lang="en-US" sz="1400" b="1" dirty="0" smtClean="0">
                <a:solidFill>
                  <a:srgbClr val="FF0000"/>
                </a:solidFill>
                <a:latin typeface="Times New Roman" panose="02020603050405020304" pitchFamily="18" charset="0"/>
                <a:cs typeface="Times New Roman" panose="02020603050405020304" pitchFamily="18" charset="0"/>
              </a:rPr>
              <a:t>																</a:t>
            </a:r>
            <a:r>
              <a:rPr lang="en-US" sz="1400" b="1" dirty="0" smtClean="0">
                <a:solidFill>
                  <a:srgbClr val="FF0000"/>
                </a:solidFill>
                <a:latin typeface="Times New Roman" panose="02020603050405020304" pitchFamily="18" charset="0"/>
                <a:cs typeface="Times New Roman" panose="02020603050405020304" pitchFamily="18" charset="0"/>
              </a:rPr>
              <a:t>   </a:t>
            </a:r>
            <a:r>
              <a:rPr lang="it-IT" sz="1400" b="1" dirty="0" smtClean="0">
                <a:solidFill>
                  <a:srgbClr val="FF0000"/>
                </a:solidFill>
                <a:latin typeface="Times New Roman" panose="02020603050405020304" pitchFamily="18" charset="0"/>
                <a:cs typeface="Times New Roman" panose="02020603050405020304" pitchFamily="18" charset="0"/>
              </a:rPr>
              <a:t>Până </a:t>
            </a:r>
            <a:r>
              <a:rPr lang="it-IT" sz="1400" b="1" dirty="0">
                <a:solidFill>
                  <a:srgbClr val="FF0000"/>
                </a:solidFill>
                <a:latin typeface="Times New Roman" panose="02020603050405020304" pitchFamily="18" charset="0"/>
                <a:cs typeface="Times New Roman" panose="02020603050405020304" pitchFamily="18" charset="0"/>
              </a:rPr>
              <a:t>la data de 20 iunie 2024 </a:t>
            </a:r>
            <a:r>
              <a:rPr lang="it-IT" sz="1400" b="1" dirty="0" smtClean="0">
                <a:solidFill>
                  <a:srgbClr val="FF0000"/>
                </a:solidFill>
                <a:latin typeface="Times New Roman" panose="02020603050405020304" pitchFamily="18" charset="0"/>
                <a:cs typeface="Times New Roman" panose="02020603050405020304" pitchFamily="18" charset="0"/>
              </a:rPr>
              <a:t> </a:t>
            </a:r>
            <a:endParaRPr lang="it-IT" sz="1400" b="1" dirty="0">
              <a:solidFill>
                <a:srgbClr val="FF0000"/>
              </a:solidFill>
              <a:latin typeface="Times New Roman" panose="02020603050405020304" pitchFamily="18" charset="0"/>
              <a:cs typeface="Times New Roman" panose="02020603050405020304" pitchFamily="18" charset="0"/>
            </a:endParaRPr>
          </a:p>
          <a:p>
            <a:endParaRPr lang="ro-RO" sz="1400" dirty="0">
              <a:latin typeface="Times New Roman" panose="02020603050405020304" pitchFamily="18" charset="0"/>
              <a:cs typeface="Times New Roman" panose="02020603050405020304" pitchFamily="18" charset="0"/>
            </a:endParaRPr>
          </a:p>
          <a:p>
            <a:endParaRPr lang="ro-RO" sz="1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1804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24829" y="100361"/>
            <a:ext cx="8419171" cy="4873083"/>
          </a:xfrm>
        </p:spPr>
        <p:txBody>
          <a:bodyPr/>
          <a:lstStyle/>
          <a:p>
            <a:endParaRPr lang="ro-RO" sz="13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ro-RO" sz="1300" b="1" dirty="0">
                <a:latin typeface="Times New Roman" panose="02020603050405020304" pitchFamily="18" charset="0"/>
                <a:cs typeface="Times New Roman" panose="02020603050405020304" pitchFamily="18" charset="0"/>
              </a:rPr>
              <a:t>Detaşarea la cerere: </a:t>
            </a:r>
          </a:p>
          <a:p>
            <a:pPr marL="127000" indent="0" algn="just">
              <a:buNone/>
            </a:pPr>
            <a:endParaRPr lang="en-US" sz="1300" dirty="0" smtClean="0">
              <a:latin typeface="Times New Roman" panose="02020603050405020304" pitchFamily="18" charset="0"/>
              <a:cs typeface="Times New Roman" panose="02020603050405020304" pitchFamily="18" charset="0"/>
            </a:endParaRPr>
          </a:p>
          <a:p>
            <a:pPr marL="127000" indent="0" algn="just">
              <a:buNone/>
            </a:pPr>
            <a:r>
              <a:rPr lang="en-US" sz="1300" dirty="0" smtClean="0">
                <a:latin typeface="Times New Roman" panose="02020603050405020304" pitchFamily="18" charset="0"/>
                <a:cs typeface="Times New Roman" panose="02020603050405020304" pitchFamily="18" charset="0"/>
              </a:rPr>
              <a:t>a</a:t>
            </a:r>
            <a:r>
              <a:rPr lang="ro-RO" sz="1300" dirty="0" smtClean="0">
                <a:latin typeface="Times New Roman" panose="02020603050405020304" pitchFamily="18" charset="0"/>
                <a:cs typeface="Times New Roman" panose="02020603050405020304" pitchFamily="18" charset="0"/>
              </a:rPr>
              <a:t>) </a:t>
            </a:r>
            <a:r>
              <a:rPr lang="ro-RO" sz="1300" b="1" dirty="0">
                <a:latin typeface="Times New Roman" panose="02020603050405020304" pitchFamily="18" charset="0"/>
                <a:cs typeface="Times New Roman" panose="02020603050405020304" pitchFamily="18" charset="0"/>
              </a:rPr>
              <a:t>înregistrarea, la </a:t>
            </a:r>
            <a:r>
              <a:rPr lang="en-US" sz="1300" b="1" dirty="0" err="1" smtClean="0">
                <a:latin typeface="Times New Roman" panose="02020603050405020304" pitchFamily="18" charset="0"/>
                <a:cs typeface="Times New Roman" panose="02020603050405020304" pitchFamily="18" charset="0"/>
              </a:rPr>
              <a:t>centrele</a:t>
            </a:r>
            <a:r>
              <a:rPr lang="en-US" sz="1300" b="1" dirty="0" smtClean="0">
                <a:latin typeface="Times New Roman" panose="02020603050405020304" pitchFamily="18" charset="0"/>
                <a:cs typeface="Times New Roman" panose="02020603050405020304" pitchFamily="18" charset="0"/>
              </a:rPr>
              <a:t> de </a:t>
            </a:r>
            <a:r>
              <a:rPr lang="en-US" sz="1300" b="1" dirty="0" err="1" smtClean="0">
                <a:latin typeface="Times New Roman" panose="02020603050405020304" pitchFamily="18" charset="0"/>
                <a:cs typeface="Times New Roman" panose="02020603050405020304" pitchFamily="18" charset="0"/>
              </a:rPr>
              <a:t>înscriere</a:t>
            </a:r>
            <a:r>
              <a:rPr lang="ro-RO" sz="1300" dirty="0" smtClean="0">
                <a:latin typeface="Times New Roman" panose="02020603050405020304" pitchFamily="18" charset="0"/>
                <a:cs typeface="Times New Roman" panose="02020603050405020304" pitchFamily="18" charset="0"/>
              </a:rPr>
              <a:t>, </a:t>
            </a:r>
            <a:r>
              <a:rPr lang="ro-RO" sz="1300" dirty="0">
                <a:latin typeface="Times New Roman" panose="02020603050405020304" pitchFamily="18" charset="0"/>
                <a:cs typeface="Times New Roman" panose="02020603050405020304" pitchFamily="18" charset="0"/>
              </a:rPr>
              <a:t>a dosarelor </a:t>
            </a:r>
            <a:r>
              <a:rPr lang="en-US" sz="1300" dirty="0" err="1" smtClean="0">
                <a:latin typeface="Times New Roman" panose="02020603050405020304" pitchFamily="18" charset="0"/>
                <a:cs typeface="Times New Roman" panose="02020603050405020304" pitchFamily="18" charset="0"/>
              </a:rPr>
              <a:t>cadrelor</a:t>
            </a:r>
            <a:r>
              <a:rPr lang="en-US" sz="1300" dirty="0" smtClean="0">
                <a:latin typeface="Times New Roman" panose="02020603050405020304" pitchFamily="18" charset="0"/>
                <a:cs typeface="Times New Roman" panose="02020603050405020304" pitchFamily="18" charset="0"/>
              </a:rPr>
              <a:t> </a:t>
            </a:r>
            <a:r>
              <a:rPr lang="en-US" sz="1300" dirty="0" err="1" smtClean="0">
                <a:latin typeface="Times New Roman" panose="02020603050405020304" pitchFamily="18" charset="0"/>
                <a:cs typeface="Times New Roman" panose="02020603050405020304" pitchFamily="18" charset="0"/>
              </a:rPr>
              <a:t>didactice</a:t>
            </a:r>
            <a:r>
              <a:rPr lang="ro-RO" sz="1300" dirty="0" smtClean="0">
                <a:latin typeface="Times New Roman" panose="02020603050405020304" pitchFamily="18" charset="0"/>
                <a:cs typeface="Times New Roman" panose="02020603050405020304" pitchFamily="18" charset="0"/>
              </a:rPr>
              <a:t>, </a:t>
            </a:r>
            <a:r>
              <a:rPr lang="ro-RO" sz="1300" dirty="0">
                <a:latin typeface="Times New Roman" panose="02020603050405020304" pitchFamily="18" charset="0"/>
                <a:cs typeface="Times New Roman" panose="02020603050405020304" pitchFamily="18" charset="0"/>
              </a:rPr>
              <a:t>însoțite de documentele solicitate în acestea, </a:t>
            </a:r>
            <a:r>
              <a:rPr lang="ro-RO" sz="1300" dirty="0" smtClean="0">
                <a:latin typeface="Times New Roman" panose="02020603050405020304" pitchFamily="18" charset="0"/>
                <a:cs typeface="Times New Roman" panose="02020603050405020304" pitchFamily="18" charset="0"/>
              </a:rPr>
              <a:t>pentru continuitate la detașarea la cerere, respectiv detașare </a:t>
            </a:r>
            <a:r>
              <a:rPr lang="ro-RO" sz="1300" dirty="0">
                <a:latin typeface="Times New Roman" panose="02020603050405020304" pitchFamily="18" charset="0"/>
                <a:cs typeface="Times New Roman" panose="02020603050405020304" pitchFamily="18" charset="0"/>
              </a:rPr>
              <a:t>la cerere prin concurs sau concurs specific</a:t>
            </a:r>
            <a:r>
              <a:rPr lang="ro-RO" sz="1300" b="1" dirty="0">
                <a:latin typeface="Times New Roman" panose="02020603050405020304" pitchFamily="18" charset="0"/>
                <a:cs typeface="Times New Roman" panose="02020603050405020304" pitchFamily="18" charset="0"/>
              </a:rPr>
              <a:t>. </a:t>
            </a:r>
            <a:endParaRPr lang="ro-RO" sz="1300" dirty="0">
              <a:latin typeface="Times New Roman" panose="02020603050405020304" pitchFamily="18" charset="0"/>
              <a:cs typeface="Times New Roman" panose="02020603050405020304" pitchFamily="18" charset="0"/>
            </a:endParaRPr>
          </a:p>
          <a:p>
            <a:pPr marL="127000" indent="0">
              <a:buNone/>
            </a:pPr>
            <a:r>
              <a:rPr lang="en-US" sz="1300" dirty="0" smtClean="0">
                <a:latin typeface="Times New Roman" panose="02020603050405020304" pitchFamily="18" charset="0"/>
                <a:cs typeface="Times New Roman" panose="02020603050405020304" pitchFamily="18" charset="0"/>
              </a:rPr>
              <a:t>																</a:t>
            </a:r>
            <a:r>
              <a:rPr lang="ro-RO" sz="1300" b="1" dirty="0" smtClean="0">
                <a:solidFill>
                  <a:srgbClr val="FF0000"/>
                </a:solidFill>
                <a:latin typeface="Times New Roman" panose="02020603050405020304" pitchFamily="18" charset="0"/>
                <a:cs typeface="Times New Roman" panose="02020603050405020304" pitchFamily="18" charset="0"/>
              </a:rPr>
              <a:t>Perioada</a:t>
            </a:r>
            <a:r>
              <a:rPr lang="ro-RO" sz="1300" b="1" dirty="0">
                <a:solidFill>
                  <a:srgbClr val="FF0000"/>
                </a:solidFill>
                <a:latin typeface="Times New Roman" panose="02020603050405020304" pitchFamily="18" charset="0"/>
                <a:cs typeface="Times New Roman" panose="02020603050405020304" pitchFamily="18" charset="0"/>
              </a:rPr>
              <a:t>: 8-17 mai 2024 </a:t>
            </a:r>
          </a:p>
          <a:p>
            <a:pPr marL="127000" indent="0">
              <a:buNone/>
            </a:pPr>
            <a:r>
              <a:rPr lang="ro-RO" sz="1300" i="1" dirty="0" smtClean="0">
                <a:latin typeface="Times New Roman" panose="02020603050405020304" pitchFamily="18" charset="0"/>
                <a:cs typeface="Times New Roman" panose="02020603050405020304" pitchFamily="18" charset="0"/>
              </a:rPr>
              <a:t> </a:t>
            </a:r>
            <a:endParaRPr lang="ro-RO" sz="1300" dirty="0">
              <a:latin typeface="Times New Roman" panose="02020603050405020304" pitchFamily="18" charset="0"/>
              <a:cs typeface="Times New Roman" panose="02020603050405020304" pitchFamily="18" charset="0"/>
            </a:endParaRPr>
          </a:p>
          <a:p>
            <a:pPr marL="127000" indent="0">
              <a:buNone/>
            </a:pPr>
            <a:r>
              <a:rPr lang="en-US" sz="1300" dirty="0">
                <a:latin typeface="Times New Roman" panose="02020603050405020304" pitchFamily="18" charset="0"/>
                <a:cs typeface="Times New Roman" panose="02020603050405020304" pitchFamily="18" charset="0"/>
              </a:rPr>
              <a:t>b</a:t>
            </a:r>
            <a:r>
              <a:rPr lang="ro-RO" sz="1300" dirty="0" smtClean="0">
                <a:latin typeface="Times New Roman" panose="02020603050405020304" pitchFamily="18" charset="0"/>
                <a:cs typeface="Times New Roman" panose="02020603050405020304" pitchFamily="18" charset="0"/>
              </a:rPr>
              <a:t>) </a:t>
            </a:r>
            <a:r>
              <a:rPr lang="ro-RO" sz="1300" b="1" dirty="0">
                <a:latin typeface="Times New Roman" panose="02020603050405020304" pitchFamily="18" charset="0"/>
                <a:cs typeface="Times New Roman" panose="02020603050405020304" pitchFamily="18" charset="0"/>
              </a:rPr>
              <a:t>verificarea și avizarea dosarelor </a:t>
            </a:r>
            <a:r>
              <a:rPr lang="ro-RO" sz="1300" dirty="0">
                <a:latin typeface="Times New Roman" panose="02020603050405020304" pitchFamily="18" charset="0"/>
                <a:cs typeface="Times New Roman" panose="02020603050405020304" pitchFamily="18" charset="0"/>
              </a:rPr>
              <a:t>de către comisia </a:t>
            </a:r>
            <a:r>
              <a:rPr lang="ro-RO" sz="1300" dirty="0" smtClean="0">
                <a:latin typeface="Times New Roman" panose="02020603050405020304" pitchFamily="18" charset="0"/>
                <a:cs typeface="Times New Roman" panose="02020603050405020304" pitchFamily="18" charset="0"/>
              </a:rPr>
              <a:t>judeţeană </a:t>
            </a:r>
            <a:r>
              <a:rPr lang="ro-RO" sz="1300" dirty="0">
                <a:latin typeface="Times New Roman" panose="02020603050405020304" pitchFamily="18" charset="0"/>
                <a:cs typeface="Times New Roman" panose="02020603050405020304" pitchFamily="18" charset="0"/>
              </a:rPr>
              <a:t>de mobilitate; </a:t>
            </a:r>
          </a:p>
          <a:p>
            <a:pPr marL="127000" indent="0">
              <a:buNone/>
            </a:pPr>
            <a:r>
              <a:rPr lang="en-US" sz="1300" dirty="0" smtClean="0">
                <a:latin typeface="Times New Roman" panose="02020603050405020304" pitchFamily="18" charset="0"/>
                <a:cs typeface="Times New Roman" panose="02020603050405020304" pitchFamily="18" charset="0"/>
              </a:rPr>
              <a:t>															</a:t>
            </a:r>
            <a:r>
              <a:rPr lang="en-US" sz="1300" b="1" dirty="0" smtClean="0">
                <a:latin typeface="Times New Roman" panose="02020603050405020304" pitchFamily="18" charset="0"/>
                <a:cs typeface="Times New Roman" panose="02020603050405020304" pitchFamily="18" charset="0"/>
              </a:rPr>
              <a:t>	</a:t>
            </a:r>
            <a:r>
              <a:rPr lang="ro-RO" sz="1300" b="1" dirty="0" smtClean="0">
                <a:solidFill>
                  <a:srgbClr val="FF0000"/>
                </a:solidFill>
                <a:latin typeface="Times New Roman" panose="02020603050405020304" pitchFamily="18" charset="0"/>
                <a:cs typeface="Times New Roman" panose="02020603050405020304" pitchFamily="18" charset="0"/>
              </a:rPr>
              <a:t>Perioada</a:t>
            </a:r>
            <a:r>
              <a:rPr lang="ro-RO" sz="1300" b="1" dirty="0">
                <a:solidFill>
                  <a:srgbClr val="FF0000"/>
                </a:solidFill>
                <a:latin typeface="Times New Roman" panose="02020603050405020304" pitchFamily="18" charset="0"/>
                <a:cs typeface="Times New Roman" panose="02020603050405020304" pitchFamily="18" charset="0"/>
              </a:rPr>
              <a:t>: 9-21 mai 2024 </a:t>
            </a:r>
          </a:p>
          <a:p>
            <a:pPr marL="127000" indent="0">
              <a:buNone/>
            </a:pPr>
            <a:r>
              <a:rPr lang="en-US" sz="1300" dirty="0">
                <a:latin typeface="Times New Roman" panose="02020603050405020304" pitchFamily="18" charset="0"/>
                <a:cs typeface="Times New Roman" panose="02020603050405020304" pitchFamily="18" charset="0"/>
              </a:rPr>
              <a:t>c</a:t>
            </a:r>
            <a:r>
              <a:rPr lang="ro-RO" sz="1300" dirty="0" smtClean="0">
                <a:latin typeface="Times New Roman" panose="02020603050405020304" pitchFamily="18" charset="0"/>
                <a:cs typeface="Times New Roman" panose="02020603050405020304" pitchFamily="18" charset="0"/>
              </a:rPr>
              <a:t>) </a:t>
            </a:r>
            <a:r>
              <a:rPr lang="ro-RO" sz="1300" dirty="0">
                <a:latin typeface="Times New Roman" panose="02020603050405020304" pitchFamily="18" charset="0"/>
                <a:cs typeface="Times New Roman" panose="02020603050405020304" pitchFamily="18" charset="0"/>
              </a:rPr>
              <a:t>afișarea punctajelor la inspectoratele școlare; </a:t>
            </a:r>
            <a:r>
              <a:rPr lang="en-US" sz="1300" dirty="0" smtClean="0">
                <a:latin typeface="Times New Roman" panose="02020603050405020304" pitchFamily="18" charset="0"/>
                <a:cs typeface="Times New Roman" panose="02020603050405020304" pitchFamily="18" charset="0"/>
              </a:rPr>
              <a:t> 							</a:t>
            </a:r>
            <a:r>
              <a:rPr lang="ro-RO" sz="1300" b="1" dirty="0" smtClean="0">
                <a:solidFill>
                  <a:srgbClr val="FF0000"/>
                </a:solidFill>
                <a:latin typeface="Times New Roman" panose="02020603050405020304" pitchFamily="18" charset="0"/>
                <a:cs typeface="Times New Roman" panose="02020603050405020304" pitchFamily="18" charset="0"/>
              </a:rPr>
              <a:t>Termen</a:t>
            </a:r>
            <a:r>
              <a:rPr lang="ro-RO" sz="1300" b="1" dirty="0">
                <a:solidFill>
                  <a:srgbClr val="FF0000"/>
                </a:solidFill>
                <a:latin typeface="Times New Roman" panose="02020603050405020304" pitchFamily="18" charset="0"/>
                <a:cs typeface="Times New Roman" panose="02020603050405020304" pitchFamily="18" charset="0"/>
              </a:rPr>
              <a:t>: 24 mai 2024 </a:t>
            </a:r>
            <a:endParaRPr lang="en-US" sz="1300" b="1" dirty="0" smtClean="0">
              <a:solidFill>
                <a:srgbClr val="FF0000"/>
              </a:solidFill>
              <a:latin typeface="Times New Roman" panose="02020603050405020304" pitchFamily="18" charset="0"/>
              <a:cs typeface="Times New Roman" panose="02020603050405020304" pitchFamily="18" charset="0"/>
            </a:endParaRPr>
          </a:p>
          <a:p>
            <a:pPr marL="127000" indent="0">
              <a:buNone/>
            </a:pPr>
            <a:endParaRPr lang="ro-RO" sz="1300" b="1" dirty="0">
              <a:solidFill>
                <a:srgbClr val="FF0000"/>
              </a:solidFill>
              <a:latin typeface="Times New Roman" panose="02020603050405020304" pitchFamily="18" charset="0"/>
              <a:cs typeface="Times New Roman" panose="02020603050405020304" pitchFamily="18" charset="0"/>
            </a:endParaRPr>
          </a:p>
          <a:p>
            <a:pPr marL="127000" indent="0">
              <a:buNone/>
            </a:pPr>
            <a:r>
              <a:rPr lang="en-US" sz="1300" dirty="0">
                <a:latin typeface="Times New Roman" panose="02020603050405020304" pitchFamily="18" charset="0"/>
                <a:cs typeface="Times New Roman" panose="02020603050405020304" pitchFamily="18" charset="0"/>
              </a:rPr>
              <a:t>d</a:t>
            </a:r>
            <a:r>
              <a:rPr lang="ro-RO" sz="1300" dirty="0" smtClean="0">
                <a:latin typeface="Times New Roman" panose="02020603050405020304" pitchFamily="18" charset="0"/>
                <a:cs typeface="Times New Roman" panose="02020603050405020304" pitchFamily="18" charset="0"/>
              </a:rPr>
              <a:t>) </a:t>
            </a:r>
            <a:r>
              <a:rPr lang="ro-RO" sz="1300" dirty="0">
                <a:latin typeface="Times New Roman" panose="02020603050405020304" pitchFamily="18" charset="0"/>
                <a:cs typeface="Times New Roman" panose="02020603050405020304" pitchFamily="18" charset="0"/>
              </a:rPr>
              <a:t>depunerea contestațiilor la punctaje la inspectoratele școlare; </a:t>
            </a:r>
            <a:r>
              <a:rPr lang="en-US" sz="1300" dirty="0" smtClean="0">
                <a:latin typeface="Times New Roman" panose="02020603050405020304" pitchFamily="18" charset="0"/>
                <a:cs typeface="Times New Roman" panose="02020603050405020304" pitchFamily="18" charset="0"/>
              </a:rPr>
              <a:t>				</a:t>
            </a:r>
            <a:r>
              <a:rPr lang="ro-RO" sz="1300" b="1" dirty="0" smtClean="0">
                <a:solidFill>
                  <a:srgbClr val="FF0000"/>
                </a:solidFill>
                <a:latin typeface="Times New Roman" panose="02020603050405020304" pitchFamily="18" charset="0"/>
                <a:cs typeface="Times New Roman" panose="02020603050405020304" pitchFamily="18" charset="0"/>
              </a:rPr>
              <a:t>Perioada</a:t>
            </a:r>
            <a:r>
              <a:rPr lang="ro-RO" sz="1300" b="1" dirty="0">
                <a:solidFill>
                  <a:srgbClr val="FF0000"/>
                </a:solidFill>
                <a:latin typeface="Times New Roman" panose="02020603050405020304" pitchFamily="18" charset="0"/>
                <a:cs typeface="Times New Roman" panose="02020603050405020304" pitchFamily="18" charset="0"/>
              </a:rPr>
              <a:t>: 27-28 mai 2024 </a:t>
            </a:r>
          </a:p>
          <a:p>
            <a:pPr marL="127000" indent="0">
              <a:buNone/>
            </a:pPr>
            <a:endParaRPr lang="en-US" sz="1300" dirty="0" smtClean="0">
              <a:latin typeface="Times New Roman" panose="02020603050405020304" pitchFamily="18" charset="0"/>
              <a:cs typeface="Times New Roman" panose="02020603050405020304" pitchFamily="18" charset="0"/>
            </a:endParaRPr>
          </a:p>
          <a:p>
            <a:pPr marL="127000" indent="0">
              <a:buNone/>
            </a:pPr>
            <a:r>
              <a:rPr lang="en-US" sz="1300" dirty="0">
                <a:latin typeface="Times New Roman" panose="02020603050405020304" pitchFamily="18" charset="0"/>
                <a:cs typeface="Times New Roman" panose="02020603050405020304" pitchFamily="18" charset="0"/>
              </a:rPr>
              <a:t>e</a:t>
            </a:r>
            <a:r>
              <a:rPr lang="ro-RO" sz="1300" dirty="0" smtClean="0">
                <a:latin typeface="Times New Roman" panose="02020603050405020304" pitchFamily="18" charset="0"/>
                <a:cs typeface="Times New Roman" panose="02020603050405020304" pitchFamily="18" charset="0"/>
              </a:rPr>
              <a:t>) </a:t>
            </a:r>
            <a:r>
              <a:rPr lang="ro-RO" sz="1300" dirty="0">
                <a:latin typeface="Times New Roman" panose="02020603050405020304" pitchFamily="18" charset="0"/>
                <a:cs typeface="Times New Roman" panose="02020603050405020304" pitchFamily="18" charset="0"/>
              </a:rPr>
              <a:t>soluționarea contestațiilor la punctaje; </a:t>
            </a:r>
            <a:r>
              <a:rPr lang="en-US" sz="1300" dirty="0" smtClean="0">
                <a:latin typeface="Times New Roman" panose="02020603050405020304" pitchFamily="18" charset="0"/>
                <a:cs typeface="Times New Roman" panose="02020603050405020304" pitchFamily="18" charset="0"/>
              </a:rPr>
              <a:t>								</a:t>
            </a:r>
            <a:r>
              <a:rPr lang="ro-RO" sz="1300" b="1" dirty="0" smtClean="0">
                <a:solidFill>
                  <a:srgbClr val="FF0000"/>
                </a:solidFill>
                <a:latin typeface="Times New Roman" panose="02020603050405020304" pitchFamily="18" charset="0"/>
                <a:cs typeface="Times New Roman" panose="02020603050405020304" pitchFamily="18" charset="0"/>
              </a:rPr>
              <a:t>Termen</a:t>
            </a:r>
            <a:r>
              <a:rPr lang="ro-RO" sz="1300" b="1" dirty="0">
                <a:solidFill>
                  <a:srgbClr val="FF0000"/>
                </a:solidFill>
                <a:latin typeface="Times New Roman" panose="02020603050405020304" pitchFamily="18" charset="0"/>
                <a:cs typeface="Times New Roman" panose="02020603050405020304" pitchFamily="18" charset="0"/>
              </a:rPr>
              <a:t>: 29 mai 2024 </a:t>
            </a:r>
          </a:p>
          <a:p>
            <a:pPr marL="127000" indent="0">
              <a:buNone/>
            </a:pPr>
            <a:endParaRPr lang="en-US" sz="1300" dirty="0" smtClean="0">
              <a:latin typeface="Times New Roman" panose="02020603050405020304" pitchFamily="18" charset="0"/>
              <a:cs typeface="Times New Roman" panose="02020603050405020304" pitchFamily="18" charset="0"/>
            </a:endParaRPr>
          </a:p>
          <a:p>
            <a:pPr marL="127000" indent="0">
              <a:buNone/>
            </a:pPr>
            <a:r>
              <a:rPr lang="en-US" sz="1300" dirty="0">
                <a:latin typeface="Times New Roman" panose="02020603050405020304" pitchFamily="18" charset="0"/>
                <a:cs typeface="Times New Roman" panose="02020603050405020304" pitchFamily="18" charset="0"/>
              </a:rPr>
              <a:t>f</a:t>
            </a:r>
            <a:r>
              <a:rPr lang="ro-RO" sz="1300" dirty="0" smtClean="0">
                <a:latin typeface="Times New Roman" panose="02020603050405020304" pitchFamily="18" charset="0"/>
                <a:cs typeface="Times New Roman" panose="02020603050405020304" pitchFamily="18" charset="0"/>
              </a:rPr>
              <a:t>) </a:t>
            </a:r>
            <a:r>
              <a:rPr lang="ro-RO" sz="1300" dirty="0">
                <a:latin typeface="Times New Roman" panose="02020603050405020304" pitchFamily="18" charset="0"/>
                <a:cs typeface="Times New Roman" panose="02020603050405020304" pitchFamily="18" charset="0"/>
              </a:rPr>
              <a:t>organizarea și desfășurarea probelor practice/orale în profilul postului; </a:t>
            </a:r>
            <a:r>
              <a:rPr lang="en-US" sz="1300" dirty="0" smtClean="0">
                <a:latin typeface="Times New Roman" panose="02020603050405020304" pitchFamily="18" charset="0"/>
                <a:cs typeface="Times New Roman" panose="02020603050405020304" pitchFamily="18" charset="0"/>
              </a:rPr>
              <a:t>		</a:t>
            </a:r>
            <a:r>
              <a:rPr lang="it-IT" sz="1300" b="1" dirty="0" smtClean="0">
                <a:solidFill>
                  <a:srgbClr val="FF0000"/>
                </a:solidFill>
                <a:latin typeface="Times New Roman" panose="02020603050405020304" pitchFamily="18" charset="0"/>
                <a:cs typeface="Times New Roman" panose="02020603050405020304" pitchFamily="18" charset="0"/>
              </a:rPr>
              <a:t>Perioada</a:t>
            </a:r>
            <a:r>
              <a:rPr lang="it-IT" sz="1300" b="1" dirty="0">
                <a:solidFill>
                  <a:srgbClr val="FF0000"/>
                </a:solidFill>
                <a:latin typeface="Times New Roman" panose="02020603050405020304" pitchFamily="18" charset="0"/>
                <a:cs typeface="Times New Roman" panose="02020603050405020304" pitchFamily="18" charset="0"/>
              </a:rPr>
              <a:t>: 27 mai-28 iunie 2024 </a:t>
            </a:r>
            <a:endParaRPr lang="it-IT" sz="1300" b="1" dirty="0" smtClean="0">
              <a:solidFill>
                <a:srgbClr val="FF0000"/>
              </a:solidFill>
              <a:latin typeface="Times New Roman" panose="02020603050405020304" pitchFamily="18" charset="0"/>
              <a:cs typeface="Times New Roman" panose="02020603050405020304" pitchFamily="18" charset="0"/>
            </a:endParaRPr>
          </a:p>
          <a:p>
            <a:pPr marL="127000" indent="0">
              <a:buNone/>
            </a:pPr>
            <a:endParaRPr lang="it-IT" sz="1300" b="1" dirty="0">
              <a:solidFill>
                <a:srgbClr val="FF0000"/>
              </a:solidFill>
              <a:latin typeface="Times New Roman" panose="02020603050405020304" pitchFamily="18" charset="0"/>
              <a:cs typeface="Times New Roman" panose="02020603050405020304" pitchFamily="18" charset="0"/>
            </a:endParaRPr>
          </a:p>
          <a:p>
            <a:pPr marL="127000" indent="0">
              <a:buNone/>
            </a:pPr>
            <a:r>
              <a:rPr lang="it-IT" sz="1300" dirty="0">
                <a:solidFill>
                  <a:schemeClr val="tx1"/>
                </a:solidFill>
                <a:latin typeface="Times New Roman" panose="02020603050405020304" pitchFamily="18" charset="0"/>
                <a:cs typeface="Times New Roman" panose="02020603050405020304" pitchFamily="18" charset="0"/>
              </a:rPr>
              <a:t>g</a:t>
            </a:r>
            <a:r>
              <a:rPr lang="it-IT" sz="1300" dirty="0" smtClean="0">
                <a:solidFill>
                  <a:schemeClr val="tx1"/>
                </a:solidFill>
                <a:latin typeface="Times New Roman" panose="02020603050405020304" pitchFamily="18" charset="0"/>
                <a:cs typeface="Times New Roman" panose="02020603050405020304" pitchFamily="18" charset="0"/>
              </a:rPr>
              <a:t>) Şedinţe de repartizare											</a:t>
            </a:r>
            <a:r>
              <a:rPr lang="it-IT" sz="1300" b="1" dirty="0" smtClean="0">
                <a:solidFill>
                  <a:srgbClr val="FF0000"/>
                </a:solidFill>
                <a:latin typeface="Times New Roman" panose="02020603050405020304" pitchFamily="18" charset="0"/>
                <a:cs typeface="Times New Roman" panose="02020603050405020304" pitchFamily="18" charset="0"/>
              </a:rPr>
              <a:t>Perioada: 20-22 august 2024</a:t>
            </a:r>
            <a:r>
              <a:rPr lang="it-IT" sz="1300" dirty="0" smtClean="0">
                <a:solidFill>
                  <a:srgbClr val="FF0000"/>
                </a:solidFill>
                <a:latin typeface="Times New Roman" panose="02020603050405020304" pitchFamily="18" charset="0"/>
                <a:cs typeface="Times New Roman" panose="02020603050405020304" pitchFamily="18" charset="0"/>
              </a:rPr>
              <a:t>	</a:t>
            </a:r>
            <a:r>
              <a:rPr lang="it-IT" sz="1300" dirty="0" smtClean="0">
                <a:solidFill>
                  <a:schemeClr val="tx1"/>
                </a:solidFill>
                <a:latin typeface="Times New Roman" panose="02020603050405020304" pitchFamily="18" charset="0"/>
                <a:cs typeface="Times New Roman" panose="02020603050405020304" pitchFamily="18" charset="0"/>
              </a:rPr>
              <a:t>								</a:t>
            </a:r>
            <a:endParaRPr lang="ro-RO" sz="13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4671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92459" y="367990"/>
            <a:ext cx="7828155" cy="4493942"/>
          </a:xfrm>
        </p:spPr>
        <p:txBody>
          <a:bodyPr/>
          <a:lstStyle/>
          <a:p>
            <a:pPr lvl="0" algn="just">
              <a:lnSpc>
                <a:spcPct val="110000"/>
              </a:lnSpc>
              <a:buSzPts val="1200"/>
              <a:buFont typeface="Wingdings" panose="05000000000000000000" pitchFamily="2" charset="2"/>
              <a:buChar char="Ø"/>
            </a:pPr>
            <a:r>
              <a:rPr lang="ro-RO" sz="1400" b="1" spc="-7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Organizare concurs județean</a:t>
            </a:r>
            <a:r>
              <a:rPr lang="ro-RO" sz="1400" i="1" spc="-45" dirty="0">
                <a:latin typeface="Times New Roman" panose="02020603050405020304" pitchFamily="18" charset="0"/>
                <a:ea typeface="Times New Roman" panose="02020603050405020304" pitchFamily="18" charset="0"/>
                <a:cs typeface="Times New Roman" panose="02020603050405020304" pitchFamily="18" charset="0"/>
              </a:rPr>
              <a:t>.</a:t>
            </a:r>
            <a:r>
              <a:rPr lang="ro-RO" sz="1400" b="1" spc="-45" dirty="0">
                <a:latin typeface="Times New Roman" panose="02020603050405020304" pitchFamily="18" charset="0"/>
                <a:ea typeface="Times New Roman" panose="02020603050405020304" pitchFamily="18" charset="0"/>
                <a:cs typeface="Times New Roman" panose="02020603050405020304" pitchFamily="18" charset="0"/>
              </a:rPr>
              <a:t> </a:t>
            </a:r>
          </a:p>
          <a:p>
            <a:pPr marL="360363" lvl="0" indent="-360363">
              <a:lnSpc>
                <a:spcPct val="110000"/>
              </a:lnSpc>
              <a:buSzPts val="1200"/>
              <a:buFontTx/>
              <a:buChar char="-"/>
            </a:pPr>
            <a:r>
              <a:rPr lang="ro-RO" sz="1400" b="1" spc="-45" dirty="0">
                <a:latin typeface="Times New Roman" panose="02020603050405020304" pitchFamily="18" charset="0"/>
                <a:ea typeface="Times New Roman" panose="02020603050405020304" pitchFamily="18" charset="0"/>
                <a:cs typeface="Times New Roman" panose="02020603050405020304" pitchFamily="18" charset="0"/>
              </a:rPr>
              <a:t> </a:t>
            </a:r>
            <a:r>
              <a:rPr lang="ro-RO" sz="1400" i="1" spc="-45" dirty="0">
                <a:latin typeface="Times New Roman" panose="02020603050405020304" pitchFamily="18" charset="0"/>
                <a:ea typeface="Times New Roman" panose="02020603050405020304" pitchFamily="18" charset="0"/>
                <a:cs typeface="Times New Roman" panose="02020603050405020304" pitchFamily="18" charset="0"/>
              </a:rPr>
              <a:t>Depunere </a:t>
            </a:r>
            <a:r>
              <a:rPr lang="ro-RO" sz="1400" i="1" spc="-45"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dosare.</a:t>
            </a:r>
            <a:r>
              <a:rPr lang="ro-RO" sz="1400" i="1" spc="-4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1400" i="1" spc="-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1400" i="1" spc="-7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Perioada</a:t>
            </a:r>
            <a:r>
              <a:rPr lang="ro-RO" sz="1400" i="1" spc="-7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ro-RO" sz="1400" i="1" spc="-14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400" i="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1400" i="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7</a:t>
            </a:r>
            <a:r>
              <a:rPr lang="ro-RO" sz="1400" i="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400" i="1" spc="-14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400" i="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1400" i="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8</a:t>
            </a:r>
            <a:r>
              <a:rPr lang="ro-RO" sz="1400" i="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400" i="1" spc="-14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august  </a:t>
            </a:r>
            <a:r>
              <a:rPr lang="ro-RO" sz="1400" i="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a:t>
            </a:r>
            <a:r>
              <a:rPr lang="en-US" sz="1400" i="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endParaRPr lang="ro-RO" sz="1400" i="1" spc="-8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357188" indent="-357188">
              <a:lnSpc>
                <a:spcPct val="110000"/>
              </a:lnSpc>
              <a:buSzPts val="1200"/>
              <a:buFontTx/>
              <a:buChar char="-"/>
            </a:pPr>
            <a:r>
              <a:rPr lang="ro-RO" sz="1400" i="1" spc="-45" dirty="0" smtClean="0">
                <a:latin typeface="Times New Roman" panose="02020603050405020304" pitchFamily="18" charset="0"/>
                <a:ea typeface="Times New Roman" panose="02020603050405020304" pitchFamily="18" charset="0"/>
                <a:cs typeface="Times New Roman" panose="02020603050405020304" pitchFamily="18" charset="0"/>
              </a:rPr>
              <a:t>Organizarea </a:t>
            </a:r>
            <a:r>
              <a:rPr lang="ro-RO" sz="1400" i="1" spc="-45" dirty="0">
                <a:latin typeface="Times New Roman" panose="02020603050405020304" pitchFamily="18" charset="0"/>
                <a:ea typeface="Times New Roman" panose="02020603050405020304" pitchFamily="18" charset="0"/>
                <a:cs typeface="Times New Roman" panose="02020603050405020304" pitchFamily="18" charset="0"/>
              </a:rPr>
              <a:t>și desfășurarea probelor practice/orale în profilul postului.                                                      </a:t>
            </a:r>
            <a:r>
              <a:rPr lang="en-US" sz="1400" i="1" spc="-4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400" i="1" spc="-4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400" i="1" spc="-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Termen:2</a:t>
            </a:r>
            <a:r>
              <a:rPr lang="en-US" sz="1400" i="1" spc="-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9</a:t>
            </a:r>
            <a:r>
              <a:rPr lang="ro-RO" sz="1400" i="1" spc="-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1400" i="1" spc="-4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august </a:t>
            </a:r>
            <a:r>
              <a:rPr lang="ro-RO" sz="1400" i="1" spc="-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202</a:t>
            </a:r>
            <a:r>
              <a:rPr lang="en-US" sz="1400" i="1" spc="-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endParaRPr lang="ro-RO" sz="1400" i="1" spc="-45"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0000"/>
              </a:lnSpc>
              <a:buFont typeface="Times New Roman" panose="02020603050405020304" pitchFamily="18" charset="0"/>
              <a:buChar char="-"/>
            </a:pPr>
            <a:r>
              <a:rPr lang="ro-RO" sz="1400" i="1" spc="-45" dirty="0">
                <a:latin typeface="Times New Roman" panose="02020603050405020304" pitchFamily="18" charset="0"/>
                <a:ea typeface="Times New Roman" panose="02020603050405020304" pitchFamily="18" charset="0"/>
                <a:cs typeface="Times New Roman" panose="02020603050405020304" pitchFamily="18" charset="0"/>
              </a:rPr>
              <a:t>Desfășurarea probei </a:t>
            </a:r>
            <a:r>
              <a:rPr lang="ro-RO" sz="1400" i="1" spc="-45" dirty="0" smtClean="0">
                <a:latin typeface="Times New Roman" panose="02020603050405020304" pitchFamily="18" charset="0"/>
                <a:ea typeface="Times New Roman" panose="02020603050405020304" pitchFamily="18" charset="0"/>
                <a:cs typeface="Times New Roman" panose="02020603050405020304" pitchFamily="18" charset="0"/>
              </a:rPr>
              <a:t>scrise</a:t>
            </a:r>
            <a:r>
              <a:rPr lang="en-US" sz="1400" i="1" spc="-4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400" i="1" spc="-45" dirty="0" smtClean="0">
                <a:latin typeface="Times New Roman" panose="02020603050405020304" pitchFamily="18" charset="0"/>
                <a:ea typeface="Times New Roman" panose="02020603050405020304" pitchFamily="18" charset="0"/>
                <a:cs typeface="Times New Roman" panose="02020603050405020304" pitchFamily="18" charset="0"/>
              </a:rPr>
              <a:t>și comunicarea rezultatelor.                                                                                                                                      														</a:t>
            </a:r>
            <a:r>
              <a:rPr lang="ro-RO" sz="1400" i="1" spc="-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Termen:30 </a:t>
            </a:r>
            <a:r>
              <a:rPr lang="ro-RO" sz="1400" i="1" spc="-4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august </a:t>
            </a:r>
            <a:r>
              <a:rPr lang="ro-RO" sz="1400" i="1" spc="-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2024</a:t>
            </a:r>
          </a:p>
          <a:p>
            <a:pPr marL="342900" lvl="0" indent="-342900">
              <a:lnSpc>
                <a:spcPct val="110000"/>
              </a:lnSpc>
              <a:buFont typeface="Times New Roman" panose="02020603050405020304" pitchFamily="18" charset="0"/>
              <a:buChar char="-"/>
            </a:pPr>
            <a:r>
              <a:rPr lang="ro-RO" sz="1400" i="1" spc="-45" dirty="0" smtClean="0">
                <a:latin typeface="Times New Roman" panose="02020603050405020304" pitchFamily="18" charset="0"/>
                <a:ea typeface="Times New Roman" panose="02020603050405020304" pitchFamily="18" charset="0"/>
                <a:cs typeface="Times New Roman" panose="02020603050405020304" pitchFamily="18" charset="0"/>
              </a:rPr>
              <a:t>Depunerea </a:t>
            </a:r>
            <a:r>
              <a:rPr lang="ro-RO" sz="1400" i="1" spc="-45" dirty="0">
                <a:latin typeface="Times New Roman" panose="02020603050405020304" pitchFamily="18" charset="0"/>
                <a:ea typeface="Times New Roman" panose="02020603050405020304" pitchFamily="18" charset="0"/>
                <a:cs typeface="Times New Roman" panose="02020603050405020304" pitchFamily="18" charset="0"/>
              </a:rPr>
              <a:t>contestaţiilor, analizarea, rezolvarea acestora şi comunicarea rezultatelor finale. </a:t>
            </a:r>
          </a:p>
          <a:p>
            <a:pPr marL="0" indent="0">
              <a:lnSpc>
                <a:spcPct val="110000"/>
              </a:lnSpc>
              <a:buNone/>
            </a:pPr>
            <a:r>
              <a:rPr lang="ro-RO" sz="1400" i="1" spc="-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Zilele 30 august și 2 septembrie 2024</a:t>
            </a:r>
            <a:endParaRPr lang="ro-RO" sz="1400" i="1" spc="-4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0000"/>
              </a:lnSpc>
              <a:buFont typeface="Times New Roman" panose="02020603050405020304" pitchFamily="18" charset="0"/>
              <a:buChar char="-"/>
            </a:pPr>
            <a:r>
              <a:rPr lang="ro-RO" sz="1400" i="1" spc="-45" dirty="0">
                <a:latin typeface="Times New Roman" panose="02020603050405020304" pitchFamily="18" charset="0"/>
                <a:ea typeface="Times New Roman" panose="02020603050405020304" pitchFamily="18" charset="0"/>
                <a:cs typeface="Times New Roman" panose="02020603050405020304" pitchFamily="18" charset="0"/>
              </a:rPr>
              <a:t>Ședințe de repartizare.                                                                                                                        </a:t>
            </a:r>
            <a:r>
              <a:rPr lang="en-US" sz="1400" i="1" spc="-45" dirty="0">
                <a:latin typeface="Times New Roman" panose="02020603050405020304" pitchFamily="18" charset="0"/>
                <a:ea typeface="Times New Roman" panose="02020603050405020304" pitchFamily="18" charset="0"/>
                <a:cs typeface="Times New Roman" panose="02020603050405020304" pitchFamily="18" charset="0"/>
              </a:rPr>
              <a:t> </a:t>
            </a:r>
            <a:endParaRPr lang="ro-RO" sz="1400" i="1" spc="-45"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lnSpc>
                <a:spcPct val="110000"/>
              </a:lnSpc>
              <a:buNone/>
            </a:pPr>
            <a:r>
              <a:rPr lang="ro-RO" sz="1400" i="1" spc="-45" dirty="0">
                <a:latin typeface="Times New Roman" panose="02020603050405020304" pitchFamily="18" charset="0"/>
                <a:ea typeface="Times New Roman" panose="02020603050405020304" pitchFamily="18" charset="0"/>
                <a:cs typeface="Times New Roman" panose="02020603050405020304" pitchFamily="18" charset="0"/>
              </a:rPr>
              <a:t>	</a:t>
            </a:r>
            <a:r>
              <a:rPr lang="ro-RO" sz="1400" i="1" spc="-4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400" i="1" spc="-75" dirty="0" smtClean="0">
                <a:solidFill>
                  <a:srgbClr val="FF0000"/>
                </a:solidFill>
                <a:latin typeface="Times New Roman" panose="02020603050405020304" pitchFamily="18" charset="0"/>
                <a:ea typeface="Calibri" panose="020F0502020204030204" pitchFamily="34" charset="0"/>
              </a:rPr>
              <a:t>Perioada</a:t>
            </a:r>
            <a:r>
              <a:rPr lang="ro-RO" sz="1400" i="1" spc="-75" dirty="0">
                <a:solidFill>
                  <a:srgbClr val="FF0000"/>
                </a:solidFill>
                <a:latin typeface="Times New Roman" panose="02020603050405020304" pitchFamily="18" charset="0"/>
                <a:ea typeface="Calibri" panose="020F0502020204030204" pitchFamily="34" charset="0"/>
              </a:rPr>
              <a:t>:</a:t>
            </a:r>
            <a:r>
              <a:rPr lang="ro-RO" sz="1400" i="1" spc="-145" dirty="0">
                <a:solidFill>
                  <a:srgbClr val="FF0000"/>
                </a:solidFill>
                <a:latin typeface="Times New Roman" panose="02020603050405020304" pitchFamily="18" charset="0"/>
                <a:ea typeface="Calibri" panose="020F0502020204030204" pitchFamily="34" charset="0"/>
              </a:rPr>
              <a:t> </a:t>
            </a:r>
            <a:r>
              <a:rPr lang="ro-RO" sz="1400" i="1" spc="-145" dirty="0" smtClean="0">
                <a:solidFill>
                  <a:srgbClr val="FF0000"/>
                </a:solidFill>
                <a:latin typeface="Times New Roman" panose="02020603050405020304" pitchFamily="18" charset="0"/>
                <a:ea typeface="Calibri" panose="020F0502020204030204" pitchFamily="34" charset="0"/>
              </a:rPr>
              <a:t>3  </a:t>
            </a:r>
            <a:r>
              <a:rPr lang="ro-RO" sz="1400" i="1" spc="-145" dirty="0">
                <a:solidFill>
                  <a:srgbClr val="FF0000"/>
                </a:solidFill>
                <a:latin typeface="Times New Roman" panose="02020603050405020304" pitchFamily="18" charset="0"/>
                <a:ea typeface="Calibri" panose="020F0502020204030204" pitchFamily="34" charset="0"/>
              </a:rPr>
              <a:t>–  </a:t>
            </a:r>
            <a:r>
              <a:rPr lang="ro-RO" sz="1400" i="1" spc="-145" dirty="0" smtClean="0">
                <a:solidFill>
                  <a:srgbClr val="FF0000"/>
                </a:solidFill>
                <a:latin typeface="Times New Roman" panose="02020603050405020304" pitchFamily="18" charset="0"/>
                <a:ea typeface="Calibri" panose="020F0502020204030204" pitchFamily="34" charset="0"/>
              </a:rPr>
              <a:t>4 </a:t>
            </a:r>
            <a:r>
              <a:rPr lang="ro-RO" sz="1400" i="1" spc="-145" dirty="0">
                <a:solidFill>
                  <a:srgbClr val="FF0000"/>
                </a:solidFill>
                <a:latin typeface="Times New Roman" panose="02020603050405020304" pitchFamily="18" charset="0"/>
                <a:ea typeface="Calibri" panose="020F0502020204030204" pitchFamily="34" charset="0"/>
              </a:rPr>
              <a:t>septembrie  </a:t>
            </a:r>
            <a:r>
              <a:rPr lang="ro-RO" sz="1400" i="1" spc="-80" dirty="0" smtClean="0">
                <a:solidFill>
                  <a:srgbClr val="FF0000"/>
                </a:solidFill>
                <a:latin typeface="Times New Roman" panose="02020603050405020304" pitchFamily="18" charset="0"/>
                <a:ea typeface="Calibri" panose="020F0502020204030204" pitchFamily="34" charset="0"/>
              </a:rPr>
              <a:t>2024</a:t>
            </a:r>
            <a:endParaRPr lang="ro-RO" sz="1400" i="1" dirty="0">
              <a:solidFill>
                <a:srgbClr val="FF0000"/>
              </a:solidFill>
            </a:endParaRPr>
          </a:p>
          <a:p>
            <a:endParaRPr lang="ro-RO" dirty="0"/>
          </a:p>
        </p:txBody>
      </p:sp>
    </p:spTree>
    <p:extLst>
      <p:ext uri="{BB962C8B-B14F-4D97-AF65-F5344CB8AC3E}">
        <p14:creationId xmlns:p14="http://schemas.microsoft.com/office/powerpoint/2010/main" val="3602304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074" y="468082"/>
            <a:ext cx="7111386" cy="960668"/>
          </a:xfrm>
        </p:spPr>
        <p:txBody>
          <a:bodyPr/>
          <a:lstStyle/>
          <a:p>
            <a:r>
              <a:rPr lang="en-US" dirty="0" err="1" smtClean="0"/>
              <a:t>Precizări</a:t>
            </a:r>
            <a:r>
              <a:rPr lang="en-US" dirty="0" smtClean="0"/>
              <a:t> </a:t>
            </a:r>
            <a:r>
              <a:rPr lang="en-US" dirty="0" err="1" smtClean="0"/>
              <a:t>încadrare</a:t>
            </a:r>
            <a:r>
              <a:rPr lang="en-US" dirty="0" smtClean="0"/>
              <a:t> </a:t>
            </a:r>
            <a:r>
              <a:rPr lang="en-US" dirty="0" err="1" smtClean="0"/>
              <a:t>învăţământul</a:t>
            </a:r>
            <a:r>
              <a:rPr lang="en-US" dirty="0" smtClean="0"/>
              <a:t> </a:t>
            </a:r>
            <a:r>
              <a:rPr lang="en-US" dirty="0" err="1" smtClean="0"/>
              <a:t>tehnic</a:t>
            </a:r>
            <a:endParaRPr lang="ro-RO" dirty="0"/>
          </a:p>
        </p:txBody>
      </p:sp>
      <p:sp>
        <p:nvSpPr>
          <p:cNvPr id="3" name="Content Placeholder 2"/>
          <p:cNvSpPr>
            <a:spLocks noGrp="1"/>
          </p:cNvSpPr>
          <p:nvPr>
            <p:ph idx="1"/>
          </p:nvPr>
        </p:nvSpPr>
        <p:spPr>
          <a:xfrm>
            <a:off x="1214545" y="1565564"/>
            <a:ext cx="7631582" cy="3144981"/>
          </a:xfrm>
        </p:spPr>
        <p:txBody>
          <a:bodyPr/>
          <a:lstStyle/>
          <a:p>
            <a:pPr algn="just"/>
            <a:r>
              <a:rPr lang="ro-RO" dirty="0"/>
              <a:t>Art. 16 (5) Orele de laborator tehnologic din învăţământul profesional/liceal/postliceal se includ în catedrele de discipline tehnologice şi sunt predate de profesori de specialitate, cu respectarea prevederilor art. 14 alin. (1) şi a prevederilor art. 207 alin. (4) lit. d) din Legea nr. 198/2023, cu modificările ulterioare, respectiv a prevederilor art. 207 alin. (4) lit. h) din Legea nr. 198/2023, cu modificările ulterioare, pentru învăţământul special. </a:t>
            </a:r>
            <a:endParaRPr lang="en-US" dirty="0" smtClean="0"/>
          </a:p>
          <a:p>
            <a:pPr algn="just"/>
            <a:r>
              <a:rPr lang="ro-RO" dirty="0"/>
              <a:t>(6) Încadrarea cadrelor didactice pe catedrele de laborator tehnologic şi de pregătire-instruire practică se realizează în funcţie de modul de organizare a acestei activităţi pe niveluri de învăţământ, cu respectarea prevederilor alin. (1)-(3) şi art. 14 alin. (1) şi (2). Activităţile de laborator tehnologic şi de pregătire-instruire practică se efectuează în condiţiile legii. </a:t>
            </a:r>
          </a:p>
        </p:txBody>
      </p:sp>
    </p:spTree>
    <p:extLst>
      <p:ext uri="{BB962C8B-B14F-4D97-AF65-F5344CB8AC3E}">
        <p14:creationId xmlns:p14="http://schemas.microsoft.com/office/powerpoint/2010/main" val="2797669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1655" y="277092"/>
            <a:ext cx="7166804" cy="4468090"/>
          </a:xfrm>
        </p:spPr>
        <p:txBody>
          <a:bodyPr/>
          <a:lstStyle/>
          <a:p>
            <a:pPr algn="just"/>
            <a:r>
              <a:rPr lang="ro-RO" dirty="0"/>
              <a:t>(7) Orele de laborator tehnologic şi de instruire practică predate în cadrul stagiilor de pregătire practică pentru dobândirea calificării profesionale de nivel 3 după finalizarea traseului educaţional corespunzător din cadrul Programului „A doua şansă“ - învăţământ secundar pot fi incluse în norma didactică de predare sau atribuite în regim de plata cu ora, după caz. </a:t>
            </a:r>
          </a:p>
          <a:p>
            <a:pPr algn="just"/>
            <a:r>
              <a:rPr lang="ro-RO" dirty="0"/>
              <a:t>(8) Pe parcursul unui an şcolar, </a:t>
            </a:r>
            <a:r>
              <a:rPr lang="ro-RO" b="1" dirty="0"/>
              <a:t>un profesor de specialitate poate avea în încadrare cel mult o clasă de elevi care efectuează stagiul de pregătire practică prevăzut la alin. (7). </a:t>
            </a:r>
            <a:r>
              <a:rPr lang="ro-RO" dirty="0"/>
              <a:t>Orele vacante de laborator tehnologic şi de instruire practică din cadrul stagiilor de pregătire practică prevăzute la alin. (7) se ocupă doar pe perioadă determinată. </a:t>
            </a:r>
          </a:p>
          <a:p>
            <a:pPr algn="just"/>
            <a:r>
              <a:rPr lang="ro-RO" dirty="0"/>
              <a:t>(9) Catedrele de pregătire/instruire practică din domeniul „Transporturi/Conducerea autovehiculelor” pot fi ocupate de absolvenţi ai învăţământului superior/postliceal, cu avizul Inspectoratului General al Poliţiei (IGP)/Autorităţii Rutiere Române (ARR), având oricare din specializările care le conferă dreptul de a ocupa catedre de pregătire/instruire practică, în concordanţă cu Centralizatorul. </a:t>
            </a:r>
          </a:p>
        </p:txBody>
      </p:sp>
    </p:spTree>
    <p:extLst>
      <p:ext uri="{BB962C8B-B14F-4D97-AF65-F5344CB8AC3E}">
        <p14:creationId xmlns:p14="http://schemas.microsoft.com/office/powerpoint/2010/main" val="1892903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309" y="246409"/>
            <a:ext cx="7229150" cy="960668"/>
          </a:xfrm>
        </p:spPr>
        <p:txBody>
          <a:bodyPr/>
          <a:lstStyle/>
          <a:p>
            <a:r>
              <a:rPr lang="en-US" dirty="0" err="1"/>
              <a:t>Precizări</a:t>
            </a:r>
            <a:r>
              <a:rPr lang="en-US" dirty="0"/>
              <a:t> </a:t>
            </a:r>
            <a:r>
              <a:rPr lang="en-US" dirty="0" err="1"/>
              <a:t>încadrare</a:t>
            </a:r>
            <a:r>
              <a:rPr lang="en-US" dirty="0"/>
              <a:t> </a:t>
            </a:r>
            <a:r>
              <a:rPr lang="en-US" dirty="0" err="1"/>
              <a:t>învăţământul</a:t>
            </a:r>
            <a:r>
              <a:rPr lang="en-US" dirty="0"/>
              <a:t> </a:t>
            </a:r>
            <a:r>
              <a:rPr lang="en-US" dirty="0" smtClean="0"/>
              <a:t>special</a:t>
            </a:r>
            <a:endParaRPr lang="ro-RO" dirty="0"/>
          </a:p>
        </p:txBody>
      </p:sp>
      <p:sp>
        <p:nvSpPr>
          <p:cNvPr id="3" name="Content Placeholder 2"/>
          <p:cNvSpPr>
            <a:spLocks noGrp="1"/>
          </p:cNvSpPr>
          <p:nvPr>
            <p:ph idx="1"/>
          </p:nvPr>
        </p:nvSpPr>
        <p:spPr>
          <a:xfrm>
            <a:off x="1122218" y="1059874"/>
            <a:ext cx="7571509" cy="3740726"/>
          </a:xfrm>
        </p:spPr>
        <p:txBody>
          <a:bodyPr/>
          <a:lstStyle/>
          <a:p>
            <a:pPr algn="just"/>
            <a:r>
              <a:rPr lang="ro-RO" dirty="0"/>
              <a:t>Art. 17 (3) Până la data de 1 septembrie 2028, profesorii încadraţi în cadrul CJRAE/CMBRAE sau în cabinetele de asistență psihopedagogică în baza studiilor universitare de lungă/scurtă durată sau a ciclului I de studii universitare cu una dintre specializările „Asistenţă socială”, „Antropologie”, „Resurse umane” sau „Sociologie” din profilul/domeniul „Asistenţă socială”, „Sociologie”, „Sociopsihopedagogie” sau „Teologie” ori ai ciclului I de studii universitare cu una dintre specializările „Asistenţă socială”, „Antropologie”, „Pedagogia învăţământului primar şi preşcolar”, „Resurse umane” sau „Sociologie”, din profilul/domeniul „Asistenţă socială”, „Sociologie” sau „Ştiinţe ale educaţiei” şi ai unui program de studii universitare de masterat din domeniul „Asistenţă socială” sau „Sociologie” au obligaţia absolvirii unui program de studii universitare de masterat cu specializarea „Consiliere școlară și în carieră”. </a:t>
            </a:r>
          </a:p>
          <a:p>
            <a:pPr algn="just"/>
            <a:r>
              <a:rPr lang="ro-RO" dirty="0"/>
              <a:t>(4) Posturile didactice de profesor-logoped din centrele logopedice interşcolare şi din cabinetele şcolare/interşcolare pot fi ocupate de absolvenţi cu diplomă ai învăţământului superior cu specializări în concordanţă cu Centralizatorul. </a:t>
            </a:r>
          </a:p>
        </p:txBody>
      </p:sp>
    </p:spTree>
    <p:extLst>
      <p:ext uri="{BB962C8B-B14F-4D97-AF65-F5344CB8AC3E}">
        <p14:creationId xmlns:p14="http://schemas.microsoft.com/office/powerpoint/2010/main" val="965497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5455" y="290946"/>
            <a:ext cx="7536872" cy="4565072"/>
          </a:xfrm>
        </p:spPr>
        <p:txBody>
          <a:bodyPr>
            <a:normAutofit lnSpcReduction="10000"/>
          </a:bodyPr>
          <a:lstStyle/>
          <a:p>
            <a:pPr algn="just"/>
            <a:r>
              <a:rPr lang="ro-RO" dirty="0"/>
              <a:t>Art. 18 (8) Cadrele didactice titulare în învăţământul special pe posturi de profesor itinerant/de sprijin, de profesor-psihopedagog, de profesor-psiholog sau de profesor-logoped, </a:t>
            </a:r>
            <a:r>
              <a:rPr lang="ro-RO" b="1" dirty="0"/>
              <a:t>care nu au specializări în concordanţă cu Centralizatorul</a:t>
            </a:r>
            <a:r>
              <a:rPr lang="ro-RO" dirty="0"/>
              <a:t>, au obligaţia de a urma studii universitare sau programe de conversie profesională cu specializări în </a:t>
            </a:r>
            <a:r>
              <a:rPr lang="ro-RO" b="1" dirty="0"/>
              <a:t>psihopedagogie specială, psihologie, pedagogie ori studii universitare de masterat în domeniile psihologie sau ştiinţele educaţiei</a:t>
            </a:r>
            <a:r>
              <a:rPr lang="ro-RO" dirty="0"/>
              <a:t>, în concordanţă cu Centralizatorul pentru învăţământ special. </a:t>
            </a:r>
          </a:p>
          <a:p>
            <a:pPr algn="just"/>
            <a:r>
              <a:rPr lang="ro-RO" dirty="0"/>
              <a:t>(9) Cadrele didactice titulare în învăţământul special pe posturi de profesor itinerant/de sprijin care, până la data soluţionării restrângerilor de activitate conform Calendarului, nu fac dovada finalizării cu diplomă a programelor de studii prevăzute la alin. (8), intră în restrângere de activitate fiind transferate pe posturi didactice</a:t>
            </a:r>
            <a:r>
              <a:rPr lang="ro-RO" dirty="0" smtClean="0"/>
              <a:t>/</a:t>
            </a:r>
            <a:r>
              <a:rPr lang="en-US" dirty="0" smtClean="0"/>
              <a:t> </a:t>
            </a:r>
            <a:r>
              <a:rPr lang="ro-RO" dirty="0" smtClean="0"/>
              <a:t>catedre </a:t>
            </a:r>
            <a:r>
              <a:rPr lang="ro-RO" dirty="0"/>
              <a:t>în specialitate, în concordanţă cu Centralizatorul. În situaţia în care, după derularea etapelor de mobilitate a personalului didactic de predare din învăţământul preuniversitar, conform Calendarului, posturile didactice ale acestora nu se ocupă cu personal didactic de predare calificat, conform Centralizatorului, cadrele didactice respective rămân, cu acordul acestora, încadrate prin detaşare în interesul învăţământului pentru restrângere nesoluţionată pe posturile respective. În etapele de mobilitate a personalului didactic de predare din învăţământul preuniversitar, cadrele didactice titulare în învăţământul special pe posturi de profesor itinerant/de sprijin, care nu fac dovada finalizării cu diplomă a programelor de studii prevăzute la alin. (8), pot ocupa numai posturi didactice/catedre în specialitate, în concordanţă cu Centralizatorul. </a:t>
            </a:r>
          </a:p>
        </p:txBody>
      </p:sp>
    </p:spTree>
    <p:extLst>
      <p:ext uri="{BB962C8B-B14F-4D97-AF65-F5344CB8AC3E}">
        <p14:creationId xmlns:p14="http://schemas.microsoft.com/office/powerpoint/2010/main" val="3888076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504" y="233907"/>
            <a:ext cx="7689959" cy="960668"/>
          </a:xfrm>
        </p:spPr>
        <p:txBody>
          <a:bodyPr>
            <a:normAutofit/>
          </a:bodyPr>
          <a:lstStyle/>
          <a:p>
            <a:r>
              <a:rPr lang="ro-RO" sz="2400" b="1" dirty="0"/>
              <a:t>Încadrarea personalului didactic de predare pe posturi didactice</a:t>
            </a:r>
            <a:endParaRPr lang="ro-RO" sz="2400" dirty="0"/>
          </a:p>
        </p:txBody>
      </p:sp>
      <p:sp>
        <p:nvSpPr>
          <p:cNvPr id="3" name="Content Placeholder 2"/>
          <p:cNvSpPr>
            <a:spLocks noGrp="1"/>
          </p:cNvSpPr>
          <p:nvPr>
            <p:ph idx="1"/>
          </p:nvPr>
        </p:nvSpPr>
        <p:spPr>
          <a:xfrm>
            <a:off x="1119504" y="1298485"/>
            <a:ext cx="7689959" cy="3391280"/>
          </a:xfrm>
        </p:spPr>
        <p:txBody>
          <a:bodyPr>
            <a:normAutofit/>
          </a:bodyPr>
          <a:lstStyle/>
          <a:p>
            <a:pPr algn="just"/>
            <a:r>
              <a:rPr lang="ro-RO" dirty="0"/>
              <a:t>Art. 23 (4) Cadrele didactice care au ocupat, prin concurs, </a:t>
            </a:r>
            <a:r>
              <a:rPr lang="ro-RO" b="1" dirty="0"/>
              <a:t>funcţii de director sau de director adjunct în alte unităţi de învăţământ</a:t>
            </a:r>
            <a:r>
              <a:rPr lang="ro-RO" dirty="0"/>
              <a:t> decât cele în care sunt titulare pot opta, în perioada de constituire a posturilor didactice/catedrelor și încadrare a personalului didactic de predare, pentru </a:t>
            </a:r>
            <a:r>
              <a:rPr lang="ro-RO" b="1" dirty="0"/>
              <a:t>efectuarea obligației de predare în unitatea de învățământ în care sunt numite în funcția de conducere</a:t>
            </a:r>
            <a:r>
              <a:rPr lang="ro-RO" dirty="0"/>
              <a:t>, dacă există posturi didactice/catedre vacante incomplete în specialitate. Opțiunea se adresează, în scris, comisiei judeţene/a municipiului Bucureşti de mobilitate, care identifică și propune posturile didactice/catedrele vacante incomplete care pot asigura efectuarea obligației de predare. În baza propunerii comisiei judeţene/a municipiului Bucureşti de mobilitate, inspectorul şcolar general al ISJ/ISMB emite decizia pentru efectuarea obligației de predare de către cadrele didactice care au ocupat, prin concurs, funcţii de director sau de director adjunct în alte unităţi de învăţământ decât cele în care sunt titulare, în unitatea de învățământ în care sunt numite în funcția de conducere. </a:t>
            </a:r>
          </a:p>
        </p:txBody>
      </p:sp>
    </p:spTree>
    <p:extLst>
      <p:ext uri="{BB962C8B-B14F-4D97-AF65-F5344CB8AC3E}">
        <p14:creationId xmlns:p14="http://schemas.microsoft.com/office/powerpoint/2010/main" val="427149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4" name="Rectangle 3"/>
          <p:cNvSpPr/>
          <p:nvPr/>
        </p:nvSpPr>
        <p:spPr>
          <a:xfrm>
            <a:off x="677731" y="0"/>
            <a:ext cx="8466269" cy="5270674"/>
          </a:xfrm>
          <a:prstGeom prst="rect">
            <a:avLst/>
          </a:prstGeom>
        </p:spPr>
        <p:txBody>
          <a:bodyPr wrap="square">
            <a:spAutoFit/>
          </a:bodyPr>
          <a:lstStyle/>
          <a:p>
            <a:pPr marL="342900" marR="76200" lvl="0" indent="-342900" algn="just">
              <a:spcAft>
                <a:spcPts val="300"/>
              </a:spcAft>
              <a:buSzPts val="1200"/>
              <a:buFont typeface="Wingdings" panose="05000000000000000000" pitchFamily="2" charset="2"/>
              <a:buChar char=""/>
            </a:pPr>
            <a:r>
              <a:rPr lang="ro-RO" b="1" spc="-75" dirty="0" smtClean="0">
                <a:latin typeface="Times New Roman" panose="02020603050405020304" pitchFamily="18" charset="0"/>
                <a:ea typeface="Times New Roman" panose="02020603050405020304" pitchFamily="18" charset="0"/>
                <a:cs typeface="Times New Roman" panose="02020603050405020304" pitchFamily="18" charset="0"/>
              </a:rPr>
              <a:t>Constituirea</a:t>
            </a:r>
            <a:r>
              <a:rPr lang="ro-RO" b="1" spc="-14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b="1" spc="-70" dirty="0" smtClean="0">
                <a:latin typeface="Times New Roman" panose="02020603050405020304" pitchFamily="18" charset="0"/>
                <a:ea typeface="Times New Roman" panose="02020603050405020304" pitchFamily="18" charset="0"/>
                <a:cs typeface="Times New Roman" panose="02020603050405020304" pitchFamily="18" charset="0"/>
              </a:rPr>
              <a:t>comisiei</a:t>
            </a:r>
            <a:r>
              <a:rPr lang="ro-RO" b="1" spc="-12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b="1" spc="-70" dirty="0" smtClean="0">
                <a:latin typeface="Times New Roman" panose="02020603050405020304" pitchFamily="18" charset="0"/>
                <a:ea typeface="Times New Roman" panose="02020603050405020304" pitchFamily="18" charset="0"/>
                <a:cs typeface="Times New Roman" panose="02020603050405020304" pitchFamily="18" charset="0"/>
              </a:rPr>
              <a:t>județene</a:t>
            </a:r>
            <a:r>
              <a:rPr lang="ro-RO" b="1" spc="-14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b="1" spc="-40" dirty="0" smtClean="0">
                <a:latin typeface="Times New Roman" panose="02020603050405020304" pitchFamily="18" charset="0"/>
                <a:ea typeface="Times New Roman" panose="02020603050405020304" pitchFamily="18" charset="0"/>
                <a:cs typeface="Times New Roman" panose="02020603050405020304" pitchFamily="18" charset="0"/>
              </a:rPr>
              <a:t>de</a:t>
            </a:r>
            <a:r>
              <a:rPr lang="ro-RO" b="1" spc="-13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b="1" spc="-75" dirty="0" smtClean="0">
                <a:latin typeface="Times New Roman" panose="02020603050405020304" pitchFamily="18" charset="0"/>
                <a:ea typeface="Times New Roman" panose="02020603050405020304" pitchFamily="18" charset="0"/>
                <a:cs typeface="Times New Roman" panose="02020603050405020304" pitchFamily="18" charset="0"/>
              </a:rPr>
              <a:t>mobilitate</a:t>
            </a:r>
            <a:r>
              <a:rPr lang="ro-RO" b="1" spc="-12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dirty="0" smtClean="0">
                <a:latin typeface="Times New Roman" panose="02020603050405020304" pitchFamily="18" charset="0"/>
                <a:ea typeface="Times New Roman" panose="02020603050405020304" pitchFamily="18" charset="0"/>
                <a:cs typeface="Times New Roman" panose="02020603050405020304" pitchFamily="18" charset="0"/>
              </a:rPr>
              <a:t>a</a:t>
            </a:r>
            <a:r>
              <a:rPr lang="ro-RO" spc="-14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pc="-75" dirty="0" smtClean="0">
                <a:latin typeface="Times New Roman" panose="02020603050405020304" pitchFamily="18" charset="0"/>
                <a:ea typeface="Times New Roman" panose="02020603050405020304" pitchFamily="18" charset="0"/>
                <a:cs typeface="Times New Roman" panose="02020603050405020304" pitchFamily="18" charset="0"/>
              </a:rPr>
              <a:t>personalului</a:t>
            </a:r>
            <a:r>
              <a:rPr lang="ro-RO" spc="-13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pc="-70" dirty="0" smtClean="0">
                <a:latin typeface="Times New Roman" panose="02020603050405020304" pitchFamily="18" charset="0"/>
                <a:ea typeface="Times New Roman" panose="02020603050405020304" pitchFamily="18" charset="0"/>
                <a:cs typeface="Times New Roman" panose="02020603050405020304" pitchFamily="18" charset="0"/>
              </a:rPr>
              <a:t>didactic</a:t>
            </a:r>
            <a:r>
              <a:rPr lang="ro-RO" spc="-12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pc="-55" dirty="0" smtClean="0">
                <a:latin typeface="Times New Roman" panose="02020603050405020304" pitchFamily="18" charset="0"/>
                <a:ea typeface="Times New Roman" panose="02020603050405020304" pitchFamily="18" charset="0"/>
                <a:cs typeface="Times New Roman" panose="02020603050405020304" pitchFamily="18" charset="0"/>
              </a:rPr>
              <a:t>din</a:t>
            </a:r>
            <a:r>
              <a:rPr lang="ro-RO" spc="-13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pc="-75" dirty="0" smtClean="0">
                <a:latin typeface="Times New Roman" panose="02020603050405020304" pitchFamily="18" charset="0"/>
                <a:ea typeface="Times New Roman" panose="02020603050405020304" pitchFamily="18" charset="0"/>
                <a:cs typeface="Times New Roman" panose="02020603050405020304" pitchFamily="18" charset="0"/>
              </a:rPr>
              <a:t>învăţământul</a:t>
            </a:r>
            <a:r>
              <a:rPr lang="ro-RO" spc="-14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pc="-75" dirty="0" smtClean="0">
                <a:latin typeface="Times New Roman" panose="02020603050405020304" pitchFamily="18" charset="0"/>
                <a:ea typeface="Times New Roman" panose="02020603050405020304" pitchFamily="18" charset="0"/>
                <a:cs typeface="Times New Roman" panose="02020603050405020304" pitchFamily="18" charset="0"/>
              </a:rPr>
              <a:t>preuniversitar,</a:t>
            </a:r>
            <a:r>
              <a:rPr lang="ro-RO" spc="-11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pc="-80" dirty="0" smtClean="0">
                <a:latin typeface="Times New Roman" panose="02020603050405020304" pitchFamily="18" charset="0"/>
                <a:ea typeface="Times New Roman" panose="02020603050405020304" pitchFamily="18" charset="0"/>
                <a:cs typeface="Times New Roman" panose="02020603050405020304" pitchFamily="18" charset="0"/>
              </a:rPr>
              <a:t>prin</a:t>
            </a:r>
            <a:r>
              <a:rPr lang="ro-RO" spc="43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pc="-70" dirty="0" smtClean="0">
                <a:latin typeface="Times New Roman" panose="02020603050405020304" pitchFamily="18" charset="0"/>
                <a:ea typeface="Times New Roman" panose="02020603050405020304" pitchFamily="18" charset="0"/>
                <a:cs typeface="Times New Roman" panose="02020603050405020304" pitchFamily="18" charset="0"/>
              </a:rPr>
              <a:t>decizia</a:t>
            </a:r>
            <a:r>
              <a:rPr lang="ro-RO" spc="-13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pc="-75" dirty="0" smtClean="0">
                <a:latin typeface="Times New Roman" panose="02020603050405020304" pitchFamily="18" charset="0"/>
                <a:ea typeface="Times New Roman" panose="02020603050405020304" pitchFamily="18" charset="0"/>
                <a:cs typeface="Times New Roman" panose="02020603050405020304" pitchFamily="18" charset="0"/>
              </a:rPr>
              <a:t>inspectorului</a:t>
            </a:r>
            <a:r>
              <a:rPr lang="ro-RO" spc="-13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pc="-70" dirty="0" smtClean="0">
                <a:latin typeface="Times New Roman" panose="02020603050405020304" pitchFamily="18" charset="0"/>
                <a:ea typeface="Times New Roman" panose="02020603050405020304" pitchFamily="18" charset="0"/>
                <a:cs typeface="Times New Roman" panose="02020603050405020304" pitchFamily="18" charset="0"/>
              </a:rPr>
              <a:t>școlar</a:t>
            </a:r>
            <a:r>
              <a:rPr lang="ro-RO" spc="-13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pc="-80" dirty="0" smtClean="0">
                <a:latin typeface="Times New Roman" panose="02020603050405020304" pitchFamily="18" charset="0"/>
                <a:ea typeface="Times New Roman" panose="02020603050405020304" pitchFamily="18" charset="0"/>
                <a:cs typeface="Times New Roman" panose="02020603050405020304" pitchFamily="18" charset="0"/>
              </a:rPr>
              <a:t>general. 		</a:t>
            </a:r>
            <a:r>
              <a:rPr lang="ro-RO" b="1" spc="-7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b="1" spc="-6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Termen:</a:t>
            </a:r>
            <a:r>
              <a:rPr lang="ro-RO" b="1" spc="-1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10</a:t>
            </a:r>
            <a:r>
              <a:rPr lang="ro-RO" b="1" spc="-1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b="1" spc="-7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ianuarie</a:t>
            </a:r>
            <a:r>
              <a:rPr lang="ro-RO" b="1" spc="-1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b="1" spc="-8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202</a:t>
            </a:r>
            <a:r>
              <a:rPr lang="en-US" b="1" spc="-8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endParaRPr lang="ro-RO" sz="1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71120" marR="76200" algn="just">
              <a:spcAft>
                <a:spcPts val="300"/>
              </a:spcAft>
            </a:pPr>
            <a:r>
              <a:rPr lang="ro-RO"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ro-RO" sz="1200"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         </a:t>
            </a:r>
            <a:r>
              <a:rPr lang="ro-RO" b="1" spc="-75" dirty="0" smtClean="0">
                <a:latin typeface="Times New Roman" panose="02020603050405020304" pitchFamily="18" charset="0"/>
                <a:ea typeface="Calibri" panose="020F0502020204030204" pitchFamily="34" charset="0"/>
                <a:cs typeface="Times New Roman" panose="02020603050405020304" pitchFamily="18" charset="0"/>
              </a:rPr>
              <a:t>Întocmirea</a:t>
            </a:r>
            <a:r>
              <a:rPr lang="ro-RO" spc="-75" dirty="0" smtClean="0">
                <a:latin typeface="Times New Roman" panose="02020603050405020304" pitchFamily="18" charset="0"/>
                <a:ea typeface="Calibri" panose="020F0502020204030204" pitchFamily="34" charset="0"/>
                <a:cs typeface="Times New Roman" panose="02020603050405020304" pitchFamily="18" charset="0"/>
              </a:rPr>
              <a:t>,</a:t>
            </a:r>
            <a:r>
              <a:rPr lang="ro-RO" spc="-13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pc="-40" dirty="0" smtClean="0">
                <a:latin typeface="Times New Roman" panose="02020603050405020304" pitchFamily="18" charset="0"/>
                <a:ea typeface="Calibri" panose="020F0502020204030204" pitchFamily="34" charset="0"/>
                <a:cs typeface="Times New Roman" panose="02020603050405020304" pitchFamily="18" charset="0"/>
              </a:rPr>
              <a:t>de</a:t>
            </a:r>
            <a:r>
              <a:rPr lang="ro-RO" spc="-14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pc="-65" dirty="0" smtClean="0">
                <a:latin typeface="Times New Roman" panose="02020603050405020304" pitchFamily="18" charset="0"/>
                <a:ea typeface="Calibri" panose="020F0502020204030204" pitchFamily="34" charset="0"/>
                <a:cs typeface="Times New Roman" panose="02020603050405020304" pitchFamily="18" charset="0"/>
              </a:rPr>
              <a:t>către</a:t>
            </a:r>
            <a:r>
              <a:rPr lang="ro-RO" spc="-13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pc="-75" dirty="0" smtClean="0">
                <a:latin typeface="Times New Roman" panose="02020603050405020304" pitchFamily="18" charset="0"/>
                <a:ea typeface="Calibri" panose="020F0502020204030204" pitchFamily="34" charset="0"/>
                <a:cs typeface="Times New Roman" panose="02020603050405020304" pitchFamily="18" charset="0"/>
              </a:rPr>
              <a:t>unitățile</a:t>
            </a:r>
            <a:r>
              <a:rPr lang="ro-RO" spc="-14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pc="-45" dirty="0" smtClean="0">
                <a:latin typeface="Times New Roman" panose="02020603050405020304" pitchFamily="18" charset="0"/>
                <a:ea typeface="Calibri" panose="020F0502020204030204" pitchFamily="34" charset="0"/>
                <a:cs typeface="Times New Roman" panose="02020603050405020304" pitchFamily="18" charset="0"/>
              </a:rPr>
              <a:t>de</a:t>
            </a:r>
            <a:r>
              <a:rPr lang="ro-RO" spc="-14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pc="-75" dirty="0" smtClean="0">
                <a:latin typeface="Times New Roman" panose="02020603050405020304" pitchFamily="18" charset="0"/>
                <a:ea typeface="Calibri" panose="020F0502020204030204" pitchFamily="34" charset="0"/>
                <a:cs typeface="Times New Roman" panose="02020603050405020304" pitchFamily="18" charset="0"/>
              </a:rPr>
              <a:t>învățământ </a:t>
            </a:r>
            <a:r>
              <a:rPr lang="ro-RO" dirty="0" smtClean="0">
                <a:latin typeface="Times New Roman" panose="02020603050405020304" pitchFamily="18" charset="0"/>
                <a:ea typeface="Calibri" panose="020F0502020204030204" pitchFamily="34" charset="0"/>
                <a:cs typeface="Times New Roman" panose="02020603050405020304" pitchFamily="18" charset="0"/>
              </a:rPr>
              <a:t>a</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b="1" spc="-40"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Tx/>
              <a:buChar char="-"/>
            </a:pPr>
            <a:r>
              <a:rPr lang="ro-RO" b="1" spc="-40" dirty="0">
                <a:latin typeface="Times New Roman" panose="02020603050405020304" pitchFamily="18" charset="0"/>
                <a:ea typeface="Calibri" panose="020F0502020204030204" pitchFamily="34" charset="0"/>
                <a:cs typeface="Times New Roman" panose="02020603050405020304" pitchFamily="18" charset="0"/>
              </a:rPr>
              <a:t>listelor </a:t>
            </a:r>
            <a:r>
              <a:rPr lang="ro-RO" b="1" spc="-40" dirty="0" smtClean="0">
                <a:latin typeface="Times New Roman" panose="02020603050405020304" pitchFamily="18" charset="0"/>
                <a:ea typeface="Calibri" panose="020F0502020204030204" pitchFamily="34" charset="0"/>
                <a:cs typeface="Times New Roman" panose="02020603050405020304" pitchFamily="18" charset="0"/>
              </a:rPr>
              <a:t>cuprinzând </a:t>
            </a:r>
            <a:r>
              <a:rPr lang="ro-RO" b="1" spc="-40" dirty="0">
                <a:latin typeface="Times New Roman" panose="02020603050405020304" pitchFamily="18" charset="0"/>
                <a:ea typeface="Calibri" panose="020F0502020204030204" pitchFamily="34" charset="0"/>
                <a:cs typeface="Times New Roman" panose="02020603050405020304" pitchFamily="18" charset="0"/>
              </a:rPr>
              <a:t>cadrele didactice titulare</a:t>
            </a:r>
            <a:r>
              <a:rPr lang="ro-RO" spc="-40" dirty="0">
                <a:latin typeface="Times New Roman" panose="02020603050405020304" pitchFamily="18" charset="0"/>
                <a:ea typeface="Calibri" panose="020F0502020204030204" pitchFamily="34" charset="0"/>
                <a:cs typeface="Times New Roman" panose="02020603050405020304" pitchFamily="18" charset="0"/>
              </a:rPr>
              <a:t>, </a:t>
            </a:r>
            <a:r>
              <a:rPr lang="ro-RO" b="1" spc="-40" dirty="0">
                <a:latin typeface="Times New Roman" panose="02020603050405020304" pitchFamily="18" charset="0"/>
                <a:ea typeface="Calibri" panose="020F0502020204030204" pitchFamily="34" charset="0"/>
                <a:cs typeface="Times New Roman" panose="02020603050405020304" pitchFamily="18" charset="0"/>
              </a:rPr>
              <a:t>femei</a:t>
            </a:r>
            <a:r>
              <a:rPr lang="ro-RO" spc="-40" dirty="0">
                <a:latin typeface="Times New Roman" panose="02020603050405020304" pitchFamily="18" charset="0"/>
                <a:ea typeface="Calibri" panose="020F0502020204030204" pitchFamily="34" charset="0"/>
                <a:cs typeface="Times New Roman" panose="02020603050405020304" pitchFamily="18" charset="0"/>
              </a:rPr>
              <a:t>, care optează pentru menţinerea în activitate ca titular </a:t>
            </a:r>
            <a:r>
              <a:rPr lang="ro-RO" b="1" spc="-40" dirty="0">
                <a:latin typeface="Times New Roman" panose="02020603050405020304" pitchFamily="18" charset="0"/>
                <a:ea typeface="Calibri" panose="020F0502020204030204" pitchFamily="34" charset="0"/>
                <a:cs typeface="Times New Roman" panose="02020603050405020304" pitchFamily="18" charset="0"/>
              </a:rPr>
              <a:t>până la împlinirea vârstei de 65 de ani</a:t>
            </a:r>
            <a:r>
              <a:rPr lang="ro-RO" spc="-40" dirty="0">
                <a:latin typeface="Times New Roman" panose="02020603050405020304" pitchFamily="18" charset="0"/>
                <a:ea typeface="Calibri" panose="020F0502020204030204" pitchFamily="34" charset="0"/>
                <a:cs typeface="Times New Roman" panose="02020603050405020304" pitchFamily="18" charset="0"/>
              </a:rPr>
              <a:t>, în baza prevederilor art. 229 alin. (2) din Legea nr. </a:t>
            </a:r>
            <a:r>
              <a:rPr lang="ro-RO" spc="-40" dirty="0" smtClean="0">
                <a:latin typeface="Times New Roman" panose="02020603050405020304" pitchFamily="18" charset="0"/>
                <a:ea typeface="Calibri" panose="020F0502020204030204" pitchFamily="34" charset="0"/>
                <a:cs typeface="Times New Roman" panose="02020603050405020304" pitchFamily="18" charset="0"/>
              </a:rPr>
              <a:t>198/202</a:t>
            </a:r>
            <a:r>
              <a:rPr lang="en-US" spc="-40" dirty="0" smtClean="0">
                <a:latin typeface="Times New Roman" panose="02020603050405020304" pitchFamily="18" charset="0"/>
                <a:ea typeface="Calibri" panose="020F0502020204030204" pitchFamily="34" charset="0"/>
                <a:cs typeface="Times New Roman" panose="02020603050405020304" pitchFamily="18" charset="0"/>
              </a:rPr>
              <a:t>3</a:t>
            </a:r>
            <a:r>
              <a:rPr lang="en-US" b="1" spc="-6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pc="-65" dirty="0" err="1">
                <a:latin typeface="Times New Roman" panose="02020603050405020304" pitchFamily="18" charset="0"/>
                <a:ea typeface="Calibri" panose="020F0502020204030204" pitchFamily="34" charset="0"/>
                <a:cs typeface="Times New Roman" panose="02020603050405020304" pitchFamily="18" charset="0"/>
              </a:rPr>
              <a:t>şi</a:t>
            </a:r>
            <a:r>
              <a:rPr lang="en-US" spc="-65" dirty="0">
                <a:latin typeface="Times New Roman" panose="02020603050405020304" pitchFamily="18" charset="0"/>
                <a:ea typeface="Calibri" panose="020F0502020204030204" pitchFamily="34" charset="0"/>
                <a:cs typeface="Times New Roman" panose="02020603050405020304" pitchFamily="18" charset="0"/>
              </a:rPr>
              <a:t> </a:t>
            </a:r>
            <a:r>
              <a:rPr lang="en-US" spc="-65" dirty="0" err="1">
                <a:latin typeface="Times New Roman" panose="02020603050405020304" pitchFamily="18" charset="0"/>
                <a:ea typeface="Calibri" panose="020F0502020204030204" pitchFamily="34" charset="0"/>
                <a:cs typeface="Times New Roman" panose="02020603050405020304" pitchFamily="18" charset="0"/>
              </a:rPr>
              <a:t>transmiterea</a:t>
            </a:r>
            <a:r>
              <a:rPr lang="en-US" spc="-65" dirty="0">
                <a:latin typeface="Times New Roman" panose="02020603050405020304" pitchFamily="18" charset="0"/>
                <a:ea typeface="Calibri" panose="020F0502020204030204" pitchFamily="34" charset="0"/>
                <a:cs typeface="Times New Roman" panose="02020603050405020304" pitchFamily="18" charset="0"/>
              </a:rPr>
              <a:t> </a:t>
            </a:r>
            <a:r>
              <a:rPr lang="en-US" spc="-65" dirty="0" err="1" smtClean="0">
                <a:latin typeface="Times New Roman" panose="02020603050405020304" pitchFamily="18" charset="0"/>
                <a:ea typeface="Calibri" panose="020F0502020204030204" pitchFamily="34" charset="0"/>
                <a:cs typeface="Times New Roman" panose="02020603050405020304" pitchFamily="18" charset="0"/>
              </a:rPr>
              <a:t>situaţiei</a:t>
            </a:r>
            <a:r>
              <a:rPr lang="en-US" spc="-65" dirty="0" smtClean="0">
                <a:latin typeface="Times New Roman" panose="02020603050405020304" pitchFamily="18" charset="0"/>
                <a:ea typeface="Calibri" panose="020F0502020204030204" pitchFamily="34" charset="0"/>
                <a:cs typeface="Times New Roman" panose="02020603050405020304" pitchFamily="18" charset="0"/>
              </a:rPr>
              <a:t> la I.S.J. </a:t>
            </a:r>
            <a:r>
              <a:rPr lang="en-US" spc="-65" dirty="0" err="1" smtClean="0">
                <a:latin typeface="Times New Roman" panose="02020603050405020304" pitchFamily="18" charset="0"/>
                <a:ea typeface="Calibri" panose="020F0502020204030204" pitchFamily="34" charset="0"/>
                <a:cs typeface="Times New Roman" panose="02020603050405020304" pitchFamily="18" charset="0"/>
              </a:rPr>
              <a:t>Iaşi</a:t>
            </a:r>
            <a:r>
              <a:rPr lang="en-US" spc="-65" dirty="0" smtClean="0">
                <a:latin typeface="Times New Roman" panose="02020603050405020304" pitchFamily="18" charset="0"/>
                <a:ea typeface="Calibri" panose="020F0502020204030204" pitchFamily="34" charset="0"/>
                <a:cs typeface="Times New Roman" panose="02020603050405020304" pitchFamily="18" charset="0"/>
              </a:rPr>
              <a:t>							             </a:t>
            </a:r>
            <a:r>
              <a:rPr lang="en-US" b="1" spc="-65"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până</a:t>
            </a:r>
            <a:r>
              <a:rPr lang="en-US" b="1" spc="-6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spc="-6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la </a:t>
            </a:r>
            <a:r>
              <a:rPr lang="en-US" b="1" spc="-6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25.01.2024</a:t>
            </a:r>
            <a:endParaRPr lang="ro-RO" b="1" spc="-6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b="1" spc="-6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Tx/>
              <a:buChar char="-"/>
            </a:pPr>
            <a:r>
              <a:rPr lang="ro-RO" b="1" spc="-40" dirty="0" smtClean="0">
                <a:latin typeface="Times New Roman" panose="02020603050405020304" pitchFamily="18" charset="0"/>
                <a:ea typeface="Calibri" panose="020F0502020204030204" pitchFamily="34" charset="0"/>
                <a:cs typeface="Times New Roman" panose="02020603050405020304" pitchFamily="18" charset="0"/>
              </a:rPr>
              <a:t>listelor </a:t>
            </a:r>
            <a:r>
              <a:rPr lang="ro-RO" b="1" spc="-40" dirty="0">
                <a:latin typeface="Times New Roman" panose="02020603050405020304" pitchFamily="18" charset="0"/>
                <a:ea typeface="Calibri" panose="020F0502020204030204" pitchFamily="34" charset="0"/>
                <a:cs typeface="Times New Roman" panose="02020603050405020304" pitchFamily="18" charset="0"/>
              </a:rPr>
              <a:t>cu personalul didactic titular</a:t>
            </a:r>
            <a:r>
              <a:rPr lang="ro-RO" spc="-40" dirty="0">
                <a:latin typeface="Times New Roman" panose="02020603050405020304" pitchFamily="18" charset="0"/>
                <a:ea typeface="Calibri" panose="020F0502020204030204" pitchFamily="34" charset="0"/>
                <a:cs typeface="Times New Roman" panose="02020603050405020304" pitchFamily="18" charset="0"/>
              </a:rPr>
              <a:t> care îndeplinește condițiile legale de pensionare începând cu data de 1 septembrie </a:t>
            </a:r>
            <a:r>
              <a:rPr lang="ro-RO" spc="-40" dirty="0" smtClean="0">
                <a:latin typeface="Times New Roman" panose="02020603050405020304" pitchFamily="18" charset="0"/>
                <a:ea typeface="Calibri" panose="020F0502020204030204" pitchFamily="34" charset="0"/>
                <a:cs typeface="Times New Roman" panose="02020603050405020304" pitchFamily="18" charset="0"/>
              </a:rPr>
              <a:t>2024 și care solicită ieșirea la pensie începând cu 01.09.2024 </a:t>
            </a:r>
            <a:r>
              <a:rPr lang="en-US" spc="-65" dirty="0" err="1" smtClean="0">
                <a:latin typeface="Times New Roman" panose="02020603050405020304" pitchFamily="18" charset="0"/>
                <a:ea typeface="Calibri" panose="020F0502020204030204" pitchFamily="34" charset="0"/>
                <a:cs typeface="Times New Roman" panose="02020603050405020304" pitchFamily="18" charset="0"/>
              </a:rPr>
              <a:t>şi</a:t>
            </a:r>
            <a:r>
              <a:rPr lang="en-US" spc="-65" dirty="0" smtClean="0">
                <a:latin typeface="Times New Roman" panose="02020603050405020304" pitchFamily="18" charset="0"/>
                <a:ea typeface="Calibri" panose="020F0502020204030204" pitchFamily="34" charset="0"/>
                <a:cs typeface="Times New Roman" panose="02020603050405020304" pitchFamily="18" charset="0"/>
              </a:rPr>
              <a:t> </a:t>
            </a:r>
            <a:r>
              <a:rPr lang="en-US" spc="-65" dirty="0" err="1">
                <a:latin typeface="Times New Roman" panose="02020603050405020304" pitchFamily="18" charset="0"/>
                <a:ea typeface="Calibri" panose="020F0502020204030204" pitchFamily="34" charset="0"/>
                <a:cs typeface="Times New Roman" panose="02020603050405020304" pitchFamily="18" charset="0"/>
              </a:rPr>
              <a:t>transmiterea</a:t>
            </a:r>
            <a:r>
              <a:rPr lang="en-US" spc="-65" dirty="0">
                <a:latin typeface="Times New Roman" panose="02020603050405020304" pitchFamily="18" charset="0"/>
                <a:ea typeface="Calibri" panose="020F0502020204030204" pitchFamily="34" charset="0"/>
                <a:cs typeface="Times New Roman" panose="02020603050405020304" pitchFamily="18" charset="0"/>
              </a:rPr>
              <a:t> </a:t>
            </a:r>
            <a:r>
              <a:rPr lang="en-US" spc="-65" dirty="0" err="1" smtClean="0">
                <a:latin typeface="Times New Roman" panose="02020603050405020304" pitchFamily="18" charset="0"/>
                <a:ea typeface="Calibri" panose="020F0502020204030204" pitchFamily="34" charset="0"/>
                <a:cs typeface="Times New Roman" panose="02020603050405020304" pitchFamily="18" charset="0"/>
              </a:rPr>
              <a:t>listei</a:t>
            </a:r>
            <a:r>
              <a:rPr lang="en-US" spc="-65" dirty="0" smtClean="0">
                <a:latin typeface="Times New Roman" panose="02020603050405020304" pitchFamily="18" charset="0"/>
                <a:ea typeface="Calibri" panose="020F0502020204030204" pitchFamily="34" charset="0"/>
                <a:cs typeface="Times New Roman" panose="02020603050405020304" pitchFamily="18" charset="0"/>
              </a:rPr>
              <a:t> </a:t>
            </a:r>
            <a:r>
              <a:rPr lang="en-US" spc="-65" dirty="0">
                <a:latin typeface="Times New Roman" panose="02020603050405020304" pitchFamily="18" charset="0"/>
                <a:ea typeface="Calibri" panose="020F0502020204030204" pitchFamily="34" charset="0"/>
                <a:cs typeface="Times New Roman" panose="02020603050405020304" pitchFamily="18" charset="0"/>
              </a:rPr>
              <a:t>la I.S.J. </a:t>
            </a:r>
            <a:r>
              <a:rPr lang="en-US" spc="-65" dirty="0" err="1">
                <a:latin typeface="Times New Roman" panose="02020603050405020304" pitchFamily="18" charset="0"/>
                <a:ea typeface="Calibri" panose="020F0502020204030204" pitchFamily="34" charset="0"/>
                <a:cs typeface="Times New Roman" panose="02020603050405020304" pitchFamily="18" charset="0"/>
              </a:rPr>
              <a:t>Iaşi</a:t>
            </a:r>
            <a:r>
              <a:rPr lang="en-US" spc="-65" dirty="0">
                <a:latin typeface="Times New Roman" panose="02020603050405020304" pitchFamily="18" charset="0"/>
                <a:ea typeface="Calibri" panose="020F0502020204030204" pitchFamily="34" charset="0"/>
                <a:cs typeface="Times New Roman" panose="02020603050405020304" pitchFamily="18" charset="0"/>
              </a:rPr>
              <a:t> </a:t>
            </a:r>
            <a:r>
              <a:rPr lang="en-US" spc="-6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pc="-65" dirty="0" smtClean="0">
                <a:latin typeface="Times New Roman" panose="02020603050405020304" pitchFamily="18" charset="0"/>
                <a:ea typeface="Calibri" panose="020F0502020204030204" pitchFamily="34" charset="0"/>
                <a:cs typeface="Times New Roman" panose="02020603050405020304" pitchFamily="18" charset="0"/>
              </a:rPr>
              <a:t>							                </a:t>
            </a:r>
            <a:r>
              <a:rPr lang="en-US" b="1" spc="-65"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până</a:t>
            </a:r>
            <a:r>
              <a:rPr lang="en-US" b="1" spc="-6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la </a:t>
            </a:r>
            <a:r>
              <a:rPr lang="ro-RO" b="1" spc="-6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31</a:t>
            </a:r>
            <a:r>
              <a:rPr lang="en-US" b="1" spc="-6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.01.2024</a:t>
            </a:r>
            <a:endParaRPr lang="ro-RO" b="1" spc="-6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Tx/>
              <a:buChar char="-"/>
            </a:pPr>
            <a:r>
              <a:rPr lang="en-US" b="1" spc="-40" dirty="0" smtClean="0">
                <a:latin typeface="Times New Roman" panose="02020603050405020304" pitchFamily="18" charset="0"/>
                <a:ea typeface="Calibri" panose="020F0502020204030204" pitchFamily="34" charset="0"/>
                <a:cs typeface="Times New Roman" panose="02020603050405020304" pitchFamily="18" charset="0"/>
              </a:rPr>
              <a:t>l</a:t>
            </a:r>
            <a:r>
              <a:rPr lang="ro-RO" b="1" spc="-40" dirty="0">
                <a:latin typeface="Times New Roman" panose="02020603050405020304" pitchFamily="18" charset="0"/>
                <a:ea typeface="Calibri" panose="020F0502020204030204" pitchFamily="34" charset="0"/>
                <a:cs typeface="Times New Roman" panose="02020603050405020304" pitchFamily="18" charset="0"/>
              </a:rPr>
              <a:t>istelor</a:t>
            </a:r>
            <a:r>
              <a:rPr lang="en-US" b="1" spc="-40" dirty="0">
                <a:latin typeface="Times New Roman" panose="02020603050405020304" pitchFamily="18" charset="0"/>
                <a:ea typeface="Calibri" panose="020F0502020204030204" pitchFamily="34" charset="0"/>
                <a:cs typeface="Times New Roman" panose="02020603050405020304" pitchFamily="18" charset="0"/>
              </a:rPr>
              <a:t>  cu </a:t>
            </a:r>
            <a:r>
              <a:rPr lang="en-US" b="1" spc="-40" dirty="0" err="1">
                <a:latin typeface="Times New Roman" panose="02020603050405020304" pitchFamily="18" charset="0"/>
                <a:ea typeface="Calibri" panose="020F0502020204030204" pitchFamily="34" charset="0"/>
                <a:cs typeface="Times New Roman" panose="02020603050405020304" pitchFamily="18" charset="0"/>
              </a:rPr>
              <a:t>cadrele</a:t>
            </a:r>
            <a:r>
              <a:rPr lang="en-US" b="1" spc="-40" dirty="0">
                <a:latin typeface="Times New Roman" panose="02020603050405020304" pitchFamily="18" charset="0"/>
                <a:ea typeface="Calibri" panose="020F0502020204030204" pitchFamily="34" charset="0"/>
                <a:cs typeface="Times New Roman" panose="02020603050405020304" pitchFamily="18" charset="0"/>
              </a:rPr>
              <a:t> </a:t>
            </a:r>
            <a:r>
              <a:rPr lang="en-US" b="1" spc="-40" dirty="0" err="1">
                <a:latin typeface="Times New Roman" panose="02020603050405020304" pitchFamily="18" charset="0"/>
                <a:ea typeface="Calibri" panose="020F0502020204030204" pitchFamily="34" charset="0"/>
                <a:cs typeface="Times New Roman" panose="02020603050405020304" pitchFamily="18" charset="0"/>
              </a:rPr>
              <a:t>didactice</a:t>
            </a:r>
            <a:r>
              <a:rPr lang="en-US" b="1" spc="-40" dirty="0">
                <a:latin typeface="Times New Roman" panose="02020603050405020304" pitchFamily="18" charset="0"/>
                <a:ea typeface="Calibri" panose="020F0502020204030204" pitchFamily="34" charset="0"/>
                <a:cs typeface="Times New Roman" panose="02020603050405020304" pitchFamily="18" charset="0"/>
              </a:rPr>
              <a:t> care </a:t>
            </a:r>
            <a:r>
              <a:rPr lang="ro-RO" spc="-40" dirty="0">
                <a:latin typeface="Times New Roman" panose="02020603050405020304" pitchFamily="18" charset="0"/>
                <a:ea typeface="Calibri" panose="020F0502020204030204" pitchFamily="34" charset="0"/>
                <a:cs typeface="Times New Roman" panose="02020603050405020304" pitchFamily="18" charset="0"/>
              </a:rPr>
              <a:t>îndepline</a:t>
            </a:r>
            <a:r>
              <a:rPr lang="en-US" spc="-40" dirty="0" err="1">
                <a:latin typeface="Times New Roman" panose="02020603050405020304" pitchFamily="18" charset="0"/>
                <a:ea typeface="Calibri" panose="020F0502020204030204" pitchFamily="34" charset="0"/>
                <a:cs typeface="Times New Roman" panose="02020603050405020304" pitchFamily="18" charset="0"/>
              </a:rPr>
              <a:t>sc</a:t>
            </a:r>
            <a:r>
              <a:rPr lang="en-US" spc="-40" dirty="0">
                <a:latin typeface="Times New Roman" panose="02020603050405020304" pitchFamily="18" charset="0"/>
                <a:ea typeface="Calibri" panose="020F0502020204030204" pitchFamily="34" charset="0"/>
                <a:cs typeface="Times New Roman" panose="02020603050405020304" pitchFamily="18" charset="0"/>
              </a:rPr>
              <a:t> </a:t>
            </a:r>
            <a:r>
              <a:rPr lang="ro-RO" spc="-40" dirty="0">
                <a:latin typeface="Times New Roman" panose="02020603050405020304" pitchFamily="18" charset="0"/>
                <a:ea typeface="Calibri" panose="020F0502020204030204" pitchFamily="34" charset="0"/>
                <a:cs typeface="Times New Roman" panose="02020603050405020304" pitchFamily="18" charset="0"/>
              </a:rPr>
              <a:t>condițiile legale de pensionare începând cu data de 1 septembrie 2024</a:t>
            </a:r>
            <a:r>
              <a:rPr lang="en-US" spc="-40" dirty="0">
                <a:latin typeface="Times New Roman" panose="02020603050405020304" pitchFamily="18" charset="0"/>
                <a:ea typeface="Calibri" panose="020F0502020204030204" pitchFamily="34" charset="0"/>
                <a:cs typeface="Times New Roman" panose="02020603050405020304" pitchFamily="18" charset="0"/>
              </a:rPr>
              <a:t> </a:t>
            </a:r>
            <a:r>
              <a:rPr lang="ro-RO" spc="-40" dirty="0">
                <a:latin typeface="Times New Roman" panose="02020603050405020304" pitchFamily="18" charset="0"/>
                <a:ea typeface="Calibri" panose="020F0502020204030204" pitchFamily="34" charset="0"/>
                <a:cs typeface="Times New Roman" panose="02020603050405020304" pitchFamily="18" charset="0"/>
              </a:rPr>
              <a:t>și care solicită </a:t>
            </a:r>
            <a:r>
              <a:rPr lang="ro-RO" dirty="0">
                <a:latin typeface="Times New Roman" panose="02020603050405020304" pitchFamily="18" charset="0"/>
                <a:cs typeface="Times New Roman" panose="02020603050405020304" pitchFamily="18" charset="0"/>
              </a:rPr>
              <a:t>menţinerea în activitate ca titular în funcţia didactică peste vârsta de pensionare la nivelul </a:t>
            </a:r>
            <a:r>
              <a:rPr lang="ro-RO" b="1" dirty="0">
                <a:latin typeface="Times New Roman" panose="02020603050405020304" pitchFamily="18" charset="0"/>
                <a:cs typeface="Times New Roman" panose="02020603050405020304" pitchFamily="18" charset="0"/>
              </a:rPr>
              <a:t>unităţilor de învăţământ</a:t>
            </a:r>
            <a:r>
              <a:rPr lang="en-US" b="1" dirty="0">
                <a:latin typeface="Times New Roman" panose="02020603050405020304" pitchFamily="18" charset="0"/>
                <a:cs typeface="Times New Roman" panose="02020603050405020304" pitchFamily="18" charset="0"/>
              </a:rPr>
              <a:t> </a:t>
            </a:r>
            <a:r>
              <a:rPr lang="ro-RO" b="1" dirty="0">
                <a:latin typeface="Times New Roman" panose="02020603050405020304" pitchFamily="18" charset="0"/>
                <a:cs typeface="Times New Roman" panose="02020603050405020304" pitchFamily="18" charset="0"/>
              </a:rPr>
              <a:t>și</a:t>
            </a:r>
            <a:r>
              <a:rPr lang="en-US" b="1" dirty="0">
                <a:latin typeface="Times New Roman" panose="02020603050405020304" pitchFamily="18" charset="0"/>
                <a:cs typeface="Times New Roman" panose="02020603050405020304" pitchFamily="18" charset="0"/>
              </a:rPr>
              <a:t> </a:t>
            </a:r>
            <a:r>
              <a:rPr lang="ro-RO" b="1" dirty="0">
                <a:latin typeface="Times New Roman" panose="02020603050405020304" pitchFamily="18" charset="0"/>
                <a:cs typeface="Times New Roman" panose="02020603050405020304" pitchFamily="18" charset="0"/>
              </a:rPr>
              <a:t>transmiterea </a:t>
            </a:r>
            <a:r>
              <a:rPr lang="ro-RO" dirty="0">
                <a:latin typeface="Times New Roman" panose="02020603050405020304" pitchFamily="18" charset="0"/>
                <a:cs typeface="Times New Roman" panose="02020603050405020304" pitchFamily="18" charset="0"/>
              </a:rPr>
              <a:t>situației la I.S.J. Iași		</a:t>
            </a:r>
            <a:r>
              <a:rPr lang="en-US" dirty="0" smtClean="0">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p</a:t>
            </a:r>
            <a:r>
              <a:rPr lang="ro-RO" b="1" dirty="0" smtClean="0">
                <a:solidFill>
                  <a:srgbClr val="FF0000"/>
                </a:solidFill>
                <a:latin typeface="Times New Roman" panose="02020603050405020304" pitchFamily="18" charset="0"/>
                <a:cs typeface="Times New Roman" panose="02020603050405020304" pitchFamily="18" charset="0"/>
              </a:rPr>
              <a:t>ână </a:t>
            </a:r>
            <a:r>
              <a:rPr lang="ro-RO" b="1" dirty="0">
                <a:solidFill>
                  <a:srgbClr val="FF0000"/>
                </a:solidFill>
                <a:latin typeface="Times New Roman" panose="02020603050405020304" pitchFamily="18" charset="0"/>
                <a:cs typeface="Times New Roman" panose="02020603050405020304" pitchFamily="18" charset="0"/>
              </a:rPr>
              <a:t>la </a:t>
            </a:r>
            <a:r>
              <a:rPr lang="en-US" b="1" dirty="0">
                <a:solidFill>
                  <a:srgbClr val="FF0000"/>
                </a:solidFill>
                <a:latin typeface="Times New Roman" panose="02020603050405020304" pitchFamily="18" charset="0"/>
                <a:cs typeface="Times New Roman" panose="02020603050405020304" pitchFamily="18" charset="0"/>
              </a:rPr>
              <a:t>31</a:t>
            </a:r>
            <a:r>
              <a:rPr lang="ro-RO" b="1" dirty="0">
                <a:solidFill>
                  <a:srgbClr val="FF0000"/>
                </a:solidFill>
                <a:latin typeface="Times New Roman" panose="02020603050405020304" pitchFamily="18" charset="0"/>
                <a:cs typeface="Times New Roman" panose="02020603050405020304" pitchFamily="18" charset="0"/>
              </a:rPr>
              <a:t> ianuarie 202</a:t>
            </a:r>
            <a:r>
              <a:rPr lang="en-US" b="1" dirty="0">
                <a:solidFill>
                  <a:srgbClr val="FF0000"/>
                </a:solidFill>
                <a:latin typeface="Times New Roman" panose="02020603050405020304" pitchFamily="18" charset="0"/>
                <a:cs typeface="Times New Roman" panose="02020603050405020304" pitchFamily="18" charset="0"/>
              </a:rPr>
              <a:t>4</a:t>
            </a:r>
            <a:endParaRPr lang="ro-RO" b="1" dirty="0">
              <a:solidFill>
                <a:srgbClr val="FF0000"/>
              </a:solidFill>
              <a:latin typeface="Times New Roman" panose="02020603050405020304" pitchFamily="18" charset="0"/>
              <a:cs typeface="Times New Roman" panose="02020603050405020304" pitchFamily="18" charset="0"/>
            </a:endParaRPr>
          </a:p>
          <a:p>
            <a:pPr marL="285750" indent="-285750">
              <a:buFontTx/>
              <a:buChar char="-"/>
            </a:pPr>
            <a:endParaRPr lang="ro-RO" sz="1200" b="1" spc="-6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Tx/>
              <a:buChar char="-"/>
            </a:pPr>
            <a:endParaRPr lang="ro-RO" sz="1200" b="1" spc="-6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15000"/>
              </a:lnSpc>
              <a:spcAft>
                <a:spcPts val="300"/>
              </a:spcAft>
              <a:buSzPts val="1200"/>
            </a:pPr>
            <a:r>
              <a:rPr lang="ro-RO" sz="1200" b="1" spc="-75" dirty="0" smtClean="0">
                <a:latin typeface="Times New Roman" panose="02020603050405020304" pitchFamily="18" charset="0"/>
                <a:ea typeface="Calibri" panose="020F0502020204030204" pitchFamily="34" charset="0"/>
                <a:cs typeface="Times New Roman" panose="02020603050405020304" pitchFamily="18" charset="0"/>
              </a:rPr>
              <a:t>V</a:t>
            </a:r>
            <a:r>
              <a:rPr lang="ro-RO" sz="1200" b="1" spc="-80" dirty="0" smtClean="0">
                <a:latin typeface="Times New Roman" panose="02020603050405020304" pitchFamily="18" charset="0"/>
                <a:ea typeface="Calibri" panose="020F0502020204030204" pitchFamily="34" charset="0"/>
                <a:cs typeface="Times New Roman" panose="02020603050405020304" pitchFamily="18" charset="0"/>
              </a:rPr>
              <a:t>a</a:t>
            </a:r>
            <a:r>
              <a:rPr lang="ro-RO" sz="1200" b="1" spc="-75" dirty="0" smtClean="0">
                <a:latin typeface="Times New Roman" panose="02020603050405020304" pitchFamily="18" charset="0"/>
                <a:ea typeface="Calibri" panose="020F0502020204030204" pitchFamily="34" charset="0"/>
                <a:cs typeface="Times New Roman" panose="02020603050405020304" pitchFamily="18" charset="0"/>
              </a:rPr>
              <a:t>lidarea </a:t>
            </a:r>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în</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consiliul</a:t>
            </a:r>
            <a:r>
              <a:rPr lang="ro-RO" sz="1200" spc="-14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40" dirty="0" smtClean="0">
                <a:latin typeface="Times New Roman" panose="02020603050405020304" pitchFamily="18" charset="0"/>
                <a:ea typeface="Calibri" panose="020F0502020204030204" pitchFamily="34" charset="0"/>
                <a:cs typeface="Times New Roman" panose="02020603050405020304" pitchFamily="18" charset="0"/>
              </a:rPr>
              <a:t>de</a:t>
            </a:r>
            <a:r>
              <a:rPr lang="ro-RO" sz="1200" spc="-14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administraţie</a:t>
            </a:r>
            <a:r>
              <a:rPr lang="ro-RO" sz="1200" spc="-14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45" dirty="0" smtClean="0">
                <a:latin typeface="Times New Roman" panose="02020603050405020304" pitchFamily="18" charset="0"/>
                <a:ea typeface="Calibri" panose="020F0502020204030204" pitchFamily="34" charset="0"/>
                <a:cs typeface="Times New Roman" panose="02020603050405020304" pitchFamily="18" charset="0"/>
              </a:rPr>
              <a:t>al</a:t>
            </a:r>
            <a:r>
              <a:rPr lang="ro-RO" sz="1200" spc="-14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inspectoratului</a:t>
            </a:r>
            <a:r>
              <a:rPr lang="ro-RO" sz="1200" spc="-14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şcolar,</a:t>
            </a:r>
            <a:r>
              <a:rPr lang="ro-RO" sz="1200" spc="-14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conform</a:t>
            </a:r>
            <a:r>
              <a:rPr lang="ro-RO" sz="1200" spc="-14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hotărârii</a:t>
            </a:r>
            <a:r>
              <a:rPr lang="ro-RO" sz="1200" spc="-14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comisiei</a:t>
            </a:r>
            <a:r>
              <a:rPr lang="ro-RO" sz="1200" spc="-14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paritare</a:t>
            </a:r>
            <a:r>
              <a:rPr lang="ro-RO" sz="1200" spc="-140" dirty="0" smtClean="0">
                <a:latin typeface="Times New Roman" panose="02020603050405020304" pitchFamily="18" charset="0"/>
                <a:ea typeface="Calibri" panose="020F0502020204030204" pitchFamily="34" charset="0"/>
                <a:cs typeface="Times New Roman" panose="02020603050405020304" pitchFamily="18" charset="0"/>
              </a:rPr>
              <a:t> a </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listelor</a:t>
            </a:r>
            <a:r>
              <a:rPr lang="ro-RO" sz="1200" spc="-14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finale</a:t>
            </a:r>
            <a:r>
              <a:rPr lang="ro-RO" sz="1200" spc="-14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cuprinzând</a:t>
            </a:r>
            <a:r>
              <a:rPr lang="ro-RO" sz="1200" spc="-9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cadrele</a:t>
            </a:r>
            <a:r>
              <a:rPr lang="ro-RO" sz="1200" spc="-10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didactice</a:t>
            </a:r>
            <a:r>
              <a:rPr lang="ro-RO" sz="1200" spc="-10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65" dirty="0" smtClean="0">
                <a:latin typeface="Times New Roman" panose="02020603050405020304" pitchFamily="18" charset="0"/>
                <a:ea typeface="Calibri" panose="020F0502020204030204" pitchFamily="34" charset="0"/>
                <a:cs typeface="Times New Roman" panose="02020603050405020304" pitchFamily="18" charset="0"/>
              </a:rPr>
              <a:t>care</a:t>
            </a:r>
            <a:r>
              <a:rPr lang="ro-RO" sz="1200" spc="-10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îndeplinesc</a:t>
            </a:r>
            <a:r>
              <a:rPr lang="ro-RO" sz="1200" spc="-9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condiţiile</a:t>
            </a:r>
            <a:r>
              <a:rPr lang="ro-RO" sz="1200" spc="-10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prevăzute </a:t>
            </a:r>
            <a:r>
              <a:rPr lang="ro-RO" sz="1200" b="1" spc="-70" dirty="0" smtClean="0">
                <a:latin typeface="Times New Roman" panose="02020603050405020304" pitchFamily="18" charset="0"/>
                <a:ea typeface="Calibri" panose="020F0502020204030204" pitchFamily="34" charset="0"/>
                <a:cs typeface="Times New Roman" panose="02020603050405020304" pitchFamily="18" charset="0"/>
              </a:rPr>
              <a:t>la art. </a:t>
            </a:r>
            <a:r>
              <a:rPr lang="en-US" sz="1200" b="1" spc="-70" dirty="0" smtClean="0">
                <a:latin typeface="Times New Roman" panose="02020603050405020304" pitchFamily="18" charset="0"/>
                <a:ea typeface="Calibri" panose="020F0502020204030204" pitchFamily="34" charset="0"/>
                <a:cs typeface="Times New Roman" panose="02020603050405020304" pitchFamily="18" charset="0"/>
              </a:rPr>
              <a:t>31</a:t>
            </a:r>
            <a:r>
              <a:rPr lang="ro-RO" sz="1200" b="1" spc="-70" dirty="0" smtClean="0">
                <a:latin typeface="Times New Roman" panose="02020603050405020304" pitchFamily="18" charset="0"/>
                <a:ea typeface="Calibri" panose="020F0502020204030204" pitchFamily="34" charset="0"/>
                <a:cs typeface="Times New Roman" panose="02020603050405020304" pitchFamily="18" charset="0"/>
              </a:rPr>
              <a:t>  alin. (5) </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şi au solicitat </a:t>
            </a:r>
            <a:r>
              <a:rPr lang="ro-RO" sz="1200" b="1" spc="-70" dirty="0" smtClean="0">
                <a:latin typeface="Times New Roman" panose="02020603050405020304" pitchFamily="18" charset="0"/>
                <a:ea typeface="Calibri" panose="020F0502020204030204" pitchFamily="34" charset="0"/>
                <a:cs typeface="Times New Roman" panose="02020603050405020304" pitchFamily="18" charset="0"/>
              </a:rPr>
              <a:t>menţinerea în activitate </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ca titular în anul </a:t>
            </a:r>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șc</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o</a:t>
            </a:r>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la</a:t>
            </a:r>
            <a:r>
              <a:rPr lang="ro-RO" sz="1200" spc="90" dirty="0" smtClean="0">
                <a:latin typeface="Times New Roman" panose="02020603050405020304" pitchFamily="18" charset="0"/>
                <a:ea typeface="Calibri" panose="020F0502020204030204" pitchFamily="34" charset="0"/>
                <a:cs typeface="Times New Roman" panose="02020603050405020304" pitchFamily="18" charset="0"/>
              </a:rPr>
              <a:t>r </a:t>
            </a:r>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202</a:t>
            </a:r>
            <a:r>
              <a:rPr lang="en-US" sz="1200" spc="-75" dirty="0" smtClean="0">
                <a:latin typeface="Times New Roman" panose="02020603050405020304" pitchFamily="18" charset="0"/>
                <a:ea typeface="Calibri" panose="020F0502020204030204" pitchFamily="34" charset="0"/>
                <a:cs typeface="Times New Roman" panose="02020603050405020304" pitchFamily="18" charset="0"/>
              </a:rPr>
              <a:t>4</a:t>
            </a:r>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-202</a:t>
            </a:r>
            <a:r>
              <a:rPr lang="en-US" sz="1200" spc="-75" dirty="0" smtClean="0">
                <a:latin typeface="Times New Roman" panose="02020603050405020304" pitchFamily="18" charset="0"/>
                <a:ea typeface="Calibri" panose="020F0502020204030204" pitchFamily="34" charset="0"/>
                <a:cs typeface="Times New Roman" panose="02020603050405020304" pitchFamily="18" charset="0"/>
              </a:rPr>
              <a:t>5</a:t>
            </a:r>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a:t>
            </a:r>
            <a:r>
              <a:rPr lang="ro-RO" sz="1100" spc="-75"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100" spc="-7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100" spc="-75"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100" spc="-75" dirty="0" smtClean="0">
                <a:latin typeface="Times New Roman" panose="02020603050405020304" pitchFamily="18" charset="0"/>
                <a:ea typeface="Calibri" panose="020F0502020204030204" pitchFamily="34" charset="0"/>
                <a:cs typeface="Times New Roman" panose="02020603050405020304" pitchFamily="18" charset="0"/>
              </a:rPr>
              <a:t>	</a:t>
            </a:r>
            <a:r>
              <a:rPr lang="en-US" b="1" spc="-75"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Perioada</a:t>
            </a:r>
            <a:r>
              <a:rPr lang="en-US" b="1" spc="-7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1-2</a:t>
            </a:r>
            <a:r>
              <a:rPr lang="ro-RO" b="1" spc="-13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spc="-135"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februarie</a:t>
            </a:r>
            <a:r>
              <a:rPr lang="en-US" b="1" spc="-13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b="1" spc="-14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a:t>
            </a:r>
            <a:r>
              <a:rPr lang="en-US"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r>
              <a:rPr lang="ro-RO" sz="1200" b="1" spc="-80" dirty="0" smtClean="0">
                <a:latin typeface="Times New Roman" panose="02020603050405020304" pitchFamily="18" charset="0"/>
                <a:ea typeface="Calibri" panose="020F0502020204030204" pitchFamily="34" charset="0"/>
                <a:cs typeface="Times New Roman" panose="02020603050405020304" pitchFamily="18" charset="0"/>
              </a:rPr>
              <a:t> </a:t>
            </a:r>
            <a:endParaRPr lang="ro-RO" sz="11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300"/>
              </a:spcAft>
              <a:buSzPts val="1200"/>
            </a:pPr>
            <a:r>
              <a:rPr lang="ro-RO" sz="1200" b="1" spc="-75" dirty="0" smtClean="0">
                <a:latin typeface="Times New Roman" panose="02020603050405020304" pitchFamily="18" charset="0"/>
                <a:ea typeface="Calibri" panose="020F0502020204030204" pitchFamily="34" charset="0"/>
                <a:cs typeface="Times New Roman" panose="02020603050405020304" pitchFamily="18" charset="0"/>
              </a:rPr>
              <a:t>Î</a:t>
            </a:r>
            <a:r>
              <a:rPr lang="ro-RO" sz="1200" b="1" spc="-70" dirty="0" smtClean="0">
                <a:latin typeface="Times New Roman" panose="02020603050405020304" pitchFamily="18" charset="0"/>
                <a:ea typeface="Calibri" panose="020F0502020204030204" pitchFamily="34" charset="0"/>
                <a:cs typeface="Times New Roman" panose="02020603050405020304" pitchFamily="18" charset="0"/>
              </a:rPr>
              <a:t>nregistrarea </a:t>
            </a:r>
            <a:r>
              <a:rPr lang="ro-RO" sz="1200" spc="-70" dirty="0">
                <a:latin typeface="Times New Roman" panose="02020603050405020304" pitchFamily="18" charset="0"/>
                <a:ea typeface="Calibri" panose="020F0502020204030204" pitchFamily="34" charset="0"/>
                <a:cs typeface="Times New Roman" panose="02020603050405020304" pitchFamily="18" charset="0"/>
              </a:rPr>
              <a:t>contestaţiilor la inspectoratele şcolare</a:t>
            </a:r>
            <a:r>
              <a:rPr lang="en-US" sz="1200" spc="-70" dirty="0">
                <a:latin typeface="Times New Roman" panose="02020603050405020304" pitchFamily="18" charset="0"/>
                <a:ea typeface="Calibri" panose="020F0502020204030204" pitchFamily="34" charset="0"/>
                <a:cs typeface="Times New Roman" panose="02020603050405020304" pitchFamily="18" charset="0"/>
              </a:rPr>
              <a:t>   				</a:t>
            </a:r>
            <a:r>
              <a:rPr lang="en-US" b="1" spc="-75"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Perioada</a:t>
            </a:r>
            <a:r>
              <a:rPr lang="en-US" b="1" spc="-7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5-6</a:t>
            </a:r>
            <a:r>
              <a:rPr lang="ro-RO" b="1" spc="-13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spc="-135"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februarie</a:t>
            </a:r>
            <a:r>
              <a:rPr lang="en-US" b="1" spc="-13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b="1" spc="-14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b="1" spc="-8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a:t>
            </a:r>
            <a:r>
              <a:rPr lang="en-US" b="1" spc="-8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endParaRPr lang="en-US" b="1" spc="-75"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spcAft>
                <a:spcPts val="300"/>
              </a:spcAft>
              <a:buSzPts val="1200"/>
            </a:pPr>
            <a:r>
              <a:rPr lang="en-US" sz="1200" b="1" spc="-75" dirty="0" err="1" smtClean="0">
                <a:latin typeface="Times New Roman" panose="02020603050405020304" pitchFamily="18" charset="0"/>
                <a:ea typeface="Calibri" panose="020F0502020204030204" pitchFamily="34" charset="0"/>
                <a:cs typeface="Times New Roman" panose="02020603050405020304" pitchFamily="18" charset="0"/>
              </a:rPr>
              <a:t>Soluţionarea</a:t>
            </a:r>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5" dirty="0">
                <a:latin typeface="Times New Roman" panose="02020603050405020304" pitchFamily="18" charset="0"/>
                <a:ea typeface="Calibri" panose="020F0502020204030204" pitchFamily="34" charset="0"/>
                <a:cs typeface="Times New Roman" panose="02020603050405020304" pitchFamily="18" charset="0"/>
              </a:rPr>
              <a:t>contestaţiilor</a:t>
            </a:r>
            <a:r>
              <a:rPr lang="ro-RO" sz="1200" spc="-50" dirty="0">
                <a:latin typeface="Times New Roman" panose="02020603050405020304" pitchFamily="18" charset="0"/>
                <a:ea typeface="Calibri" panose="020F0502020204030204" pitchFamily="34" charset="0"/>
                <a:cs typeface="Times New Roman" panose="02020603050405020304" pitchFamily="18" charset="0"/>
              </a:rPr>
              <a:t> </a:t>
            </a:r>
            <a:r>
              <a:rPr lang="ro-RO" sz="1200" spc="-45" dirty="0">
                <a:latin typeface="Times New Roman" panose="02020603050405020304" pitchFamily="18" charset="0"/>
                <a:ea typeface="Calibri" panose="020F0502020204030204" pitchFamily="34" charset="0"/>
                <a:cs typeface="Times New Roman" panose="02020603050405020304" pitchFamily="18" charset="0"/>
              </a:rPr>
              <a:t>în</a:t>
            </a:r>
            <a:r>
              <a:rPr lang="ro-RO" sz="1200" spc="-55" dirty="0">
                <a:latin typeface="Times New Roman" panose="02020603050405020304" pitchFamily="18" charset="0"/>
                <a:ea typeface="Calibri" panose="020F0502020204030204" pitchFamily="34" charset="0"/>
                <a:cs typeface="Times New Roman" panose="02020603050405020304" pitchFamily="18" charset="0"/>
              </a:rPr>
              <a:t> </a:t>
            </a:r>
            <a:r>
              <a:rPr lang="ro-RO" sz="1200" spc="-70" dirty="0">
                <a:latin typeface="Times New Roman" panose="02020603050405020304" pitchFamily="18" charset="0"/>
                <a:ea typeface="Calibri" panose="020F0502020204030204" pitchFamily="34" charset="0"/>
                <a:cs typeface="Times New Roman" panose="02020603050405020304" pitchFamily="18" charset="0"/>
              </a:rPr>
              <a:t>consiliul</a:t>
            </a:r>
            <a:r>
              <a:rPr lang="ro-RO" sz="1200" spc="-55" dirty="0">
                <a:latin typeface="Times New Roman" panose="02020603050405020304" pitchFamily="18" charset="0"/>
                <a:ea typeface="Calibri" panose="020F0502020204030204" pitchFamily="34" charset="0"/>
                <a:cs typeface="Times New Roman" panose="02020603050405020304" pitchFamily="18" charset="0"/>
              </a:rPr>
              <a:t> </a:t>
            </a:r>
            <a:r>
              <a:rPr lang="ro-RO" sz="1200" spc="-40" dirty="0">
                <a:latin typeface="Times New Roman" panose="02020603050405020304" pitchFamily="18" charset="0"/>
                <a:ea typeface="Calibri" panose="020F0502020204030204" pitchFamily="34" charset="0"/>
                <a:cs typeface="Times New Roman" panose="02020603050405020304" pitchFamily="18" charset="0"/>
              </a:rPr>
              <a:t>de</a:t>
            </a:r>
            <a:r>
              <a:rPr lang="ro-RO" sz="1200" spc="-50" dirty="0">
                <a:latin typeface="Times New Roman" panose="02020603050405020304" pitchFamily="18" charset="0"/>
                <a:ea typeface="Calibri" panose="020F0502020204030204" pitchFamily="34" charset="0"/>
                <a:cs typeface="Times New Roman" panose="02020603050405020304" pitchFamily="18" charset="0"/>
              </a:rPr>
              <a:t> </a:t>
            </a:r>
            <a:r>
              <a:rPr lang="ro-RO" sz="1200" spc="-75" dirty="0">
                <a:latin typeface="Times New Roman" panose="02020603050405020304" pitchFamily="18" charset="0"/>
                <a:ea typeface="Calibri" panose="020F0502020204030204" pitchFamily="34" charset="0"/>
                <a:cs typeface="Times New Roman" panose="02020603050405020304" pitchFamily="18" charset="0"/>
              </a:rPr>
              <a:t>administrație</a:t>
            </a:r>
            <a:r>
              <a:rPr lang="ro-RO" sz="1200" spc="-55" dirty="0">
                <a:latin typeface="Times New Roman" panose="02020603050405020304" pitchFamily="18" charset="0"/>
                <a:ea typeface="Calibri" panose="020F0502020204030204" pitchFamily="34" charset="0"/>
                <a:cs typeface="Times New Roman" panose="02020603050405020304" pitchFamily="18" charset="0"/>
              </a:rPr>
              <a:t> </a:t>
            </a:r>
            <a:r>
              <a:rPr lang="ro-RO" sz="1200" spc="-45" dirty="0">
                <a:latin typeface="Times New Roman" panose="02020603050405020304" pitchFamily="18" charset="0"/>
                <a:ea typeface="Calibri" panose="020F0502020204030204" pitchFamily="34" charset="0"/>
                <a:cs typeface="Times New Roman" panose="02020603050405020304" pitchFamily="18" charset="0"/>
              </a:rPr>
              <a:t>al</a:t>
            </a:r>
            <a:r>
              <a:rPr lang="ro-RO" sz="1200" spc="-60" dirty="0">
                <a:latin typeface="Times New Roman" panose="02020603050405020304" pitchFamily="18" charset="0"/>
                <a:ea typeface="Calibri" panose="020F0502020204030204" pitchFamily="34" charset="0"/>
                <a:cs typeface="Times New Roman" panose="02020603050405020304" pitchFamily="18" charset="0"/>
              </a:rPr>
              <a:t> </a:t>
            </a:r>
            <a:r>
              <a:rPr lang="ro-RO" sz="1200" spc="-75" dirty="0">
                <a:latin typeface="Times New Roman" panose="02020603050405020304" pitchFamily="18" charset="0"/>
                <a:ea typeface="Calibri" panose="020F0502020204030204" pitchFamily="34" charset="0"/>
                <a:cs typeface="Times New Roman" panose="02020603050405020304" pitchFamily="18" charset="0"/>
              </a:rPr>
              <a:t>inspectoratului</a:t>
            </a:r>
            <a:r>
              <a:rPr lang="ro-RO" sz="1200" spc="-50" dirty="0">
                <a:latin typeface="Times New Roman" panose="02020603050405020304" pitchFamily="18" charset="0"/>
                <a:ea typeface="Calibri" panose="020F0502020204030204" pitchFamily="34" charset="0"/>
                <a:cs typeface="Times New Roman" panose="02020603050405020304" pitchFamily="18" charset="0"/>
              </a:rPr>
              <a:t> </a:t>
            </a:r>
            <a:r>
              <a:rPr lang="ro-RO" sz="1200" spc="-70" dirty="0">
                <a:latin typeface="Times New Roman" panose="02020603050405020304" pitchFamily="18" charset="0"/>
                <a:ea typeface="Calibri" panose="020F0502020204030204" pitchFamily="34" charset="0"/>
                <a:cs typeface="Times New Roman" panose="02020603050405020304" pitchFamily="18" charset="0"/>
              </a:rPr>
              <a:t>școlar</a:t>
            </a:r>
            <a:r>
              <a:rPr lang="ro-RO" sz="1200" spc="-40" dirty="0">
                <a:latin typeface="Times New Roman" panose="02020603050405020304" pitchFamily="18" charset="0"/>
                <a:ea typeface="Calibri" panose="020F0502020204030204" pitchFamily="34" charset="0"/>
                <a:cs typeface="Times New Roman" panose="02020603050405020304" pitchFamily="18" charset="0"/>
              </a:rPr>
              <a:t> </a:t>
            </a:r>
            <a:r>
              <a:rPr lang="en-US" sz="1200" spc="-40" dirty="0">
                <a:latin typeface="Times New Roman" panose="02020603050405020304" pitchFamily="18" charset="0"/>
                <a:ea typeface="Calibri" panose="020F0502020204030204" pitchFamily="34" charset="0"/>
                <a:cs typeface="Times New Roman" panose="02020603050405020304" pitchFamily="18" charset="0"/>
              </a:rPr>
              <a:t>		</a:t>
            </a:r>
            <a:r>
              <a:rPr lang="ro-RO" sz="1200" spc="-4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200" spc="-40" dirty="0" smtClean="0">
                <a:latin typeface="Times New Roman" panose="02020603050405020304" pitchFamily="18" charset="0"/>
                <a:ea typeface="Calibri" panose="020F0502020204030204" pitchFamily="34" charset="0"/>
                <a:cs typeface="Times New Roman" panose="02020603050405020304" pitchFamily="18" charset="0"/>
              </a:rPr>
              <a:t>  </a:t>
            </a:r>
            <a:r>
              <a:rPr lang="ro-RO"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t>
            </a:r>
            <a:r>
              <a:rPr lang="ro-RO" b="1" spc="-6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ermen: </a:t>
            </a:r>
            <a:r>
              <a:rPr lang="en-US" b="1" spc="-6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ro-RO" b="1" spc="-6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februarie 202</a:t>
            </a:r>
            <a:r>
              <a:rPr lang="en-US" b="1" spc="-6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endParaRPr lang="ro-RO" dirty="0">
              <a:solidFill>
                <a:srgbClr val="FF0000"/>
              </a:solidFill>
              <a:latin typeface="Times New Roman" panose="02020603050405020304" pitchFamily="18" charset="0"/>
              <a:cs typeface="Times New Roman" panose="02020603050405020304" pitchFamily="18" charset="0"/>
            </a:endParaRPr>
          </a:p>
          <a:p>
            <a:pPr marL="285750" indent="-285750">
              <a:buFontTx/>
              <a:buChar char="-"/>
            </a:pPr>
            <a:endParaRPr lang="ro-RO" sz="12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300"/>
              </a:spcAft>
              <a:buSzPts val="1200"/>
            </a:pPr>
            <a:r>
              <a:rPr lang="ro-RO" spc="-75" dirty="0" smtClean="0">
                <a:latin typeface="Times New Roman" panose="02020603050405020304" pitchFamily="18" charset="0"/>
                <a:ea typeface="Calibri" panose="020F0502020204030204" pitchFamily="34" charset="0"/>
                <a:cs typeface="Times New Roman" panose="02020603050405020304" pitchFamily="18" charset="0"/>
              </a:rPr>
              <a:t>     </a:t>
            </a:r>
            <a:endParaRPr lang="ro-RO" dirty="0">
              <a:solidFill>
                <a:srgbClr val="FF0000"/>
              </a:solidFill>
            </a:endParaRPr>
          </a:p>
        </p:txBody>
      </p:sp>
    </p:spTree>
    <p:extLst>
      <p:ext uri="{BB962C8B-B14F-4D97-AF65-F5344CB8AC3E}">
        <p14:creationId xmlns:p14="http://schemas.microsoft.com/office/powerpoint/2010/main" val="2257619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6205" y="256478"/>
            <a:ext cx="7412976" cy="4627755"/>
          </a:xfrm>
        </p:spPr>
        <p:txBody>
          <a:bodyPr/>
          <a:lstStyle/>
          <a:p>
            <a:pPr algn="just"/>
            <a:r>
              <a:rPr lang="ro-RO" dirty="0"/>
              <a:t>Art. 23 (5) În situaţia în care cadrele didactice care au ocupat, prin concurs, funcţii de director sau de director adjunct în alte unităţi de învăţământ decât cele în care sunt titulare şi nu au posibilitatea de a efectua obligaţia de predare în unităţile de învăţământ în care sunt titulare sau în unitatea de învățământ în care sunt numite în funcția de conducere conform alin. (4), comisia judeţeană/a municipiului Bucureşti de mobilitate identifică posturile didactice/catedrele incomplete care pot asigura efectuarea obligației de predare în unităţi de învăţământ apropiate şi publică aceste posturi cu menţiunea „</a:t>
            </a:r>
            <a:r>
              <a:rPr lang="ro-RO" b="1" dirty="0"/>
              <a:t>Post pentru stabilirea obligației de predare director/director adjunct”.</a:t>
            </a:r>
            <a:r>
              <a:rPr lang="ro-RO" dirty="0"/>
              <a:t> În etapa de detaşare în interesul învăţământului, conform Calendarului, inspectorul şcolar general al ISJ/ISMB emite decizia de detaşare în interesul învăţământului a cadrelor didactice respective pe posturile didactice/catedrele incomplete. </a:t>
            </a:r>
          </a:p>
          <a:p>
            <a:pPr marL="0" indent="0" algn="just">
              <a:buNone/>
            </a:pPr>
            <a:endParaRPr lang="en-US" dirty="0" smtClean="0"/>
          </a:p>
          <a:p>
            <a:pPr algn="just"/>
            <a:r>
              <a:rPr lang="ro-RO" dirty="0" smtClean="0"/>
              <a:t>Art. 25 (7</a:t>
            </a:r>
            <a:r>
              <a:rPr lang="ro-RO" dirty="0"/>
              <a:t>) Catedrele complete și cele incomplete vacante solicitate pentru întregirea normei didactice de predare, pe care nu s-au soluționat întregirile de normă didactică a personalului didactic de predare titular, pot fi ocupate pe perioadă nedeterminată în etapele ulterioare ale mobilității personalului didactic de predare din învățământul preuniversitar, numai în condiţiile în care </a:t>
            </a:r>
            <a:r>
              <a:rPr lang="ro-RO" b="1" dirty="0"/>
              <a:t>cadrele didactice titulare îndreptățite au refuzat întregirea normei didactice timp de 2 (doi) ani şcolari consecutivi</a:t>
            </a:r>
            <a:r>
              <a:rPr lang="ro-RO" dirty="0"/>
              <a:t> </a:t>
            </a:r>
          </a:p>
        </p:txBody>
      </p:sp>
    </p:spTree>
    <p:extLst>
      <p:ext uri="{BB962C8B-B14F-4D97-AF65-F5344CB8AC3E}">
        <p14:creationId xmlns:p14="http://schemas.microsoft.com/office/powerpoint/2010/main" val="2809126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6996" y="289932"/>
            <a:ext cx="7301464" cy="903248"/>
          </a:xfrm>
        </p:spPr>
        <p:txBody>
          <a:bodyPr>
            <a:normAutofit fontScale="90000"/>
          </a:bodyPr>
          <a:lstStyle/>
          <a:p>
            <a:r>
              <a:rPr lang="ro-RO" b="1" dirty="0"/>
              <a:t>Vacantarea posturilor didactice/catedrelor din unităţile de învăţământ </a:t>
            </a:r>
            <a:endParaRPr lang="ro-RO" dirty="0"/>
          </a:p>
        </p:txBody>
      </p:sp>
      <p:sp>
        <p:nvSpPr>
          <p:cNvPr id="3" name="Content Placeholder 2"/>
          <p:cNvSpPr>
            <a:spLocks noGrp="1"/>
          </p:cNvSpPr>
          <p:nvPr>
            <p:ph idx="1"/>
          </p:nvPr>
        </p:nvSpPr>
        <p:spPr>
          <a:xfrm>
            <a:off x="1326996" y="1193180"/>
            <a:ext cx="7716643" cy="3769113"/>
          </a:xfrm>
        </p:spPr>
        <p:txBody>
          <a:bodyPr>
            <a:normAutofit fontScale="92500"/>
          </a:bodyPr>
          <a:lstStyle/>
          <a:p>
            <a:pPr algn="just"/>
            <a:r>
              <a:rPr lang="ro-RO" dirty="0"/>
              <a:t>Art. 32 (1) </a:t>
            </a:r>
            <a:r>
              <a:rPr lang="ro-RO" b="1" dirty="0"/>
              <a:t>Proiectul de încadrare a personalului didactic de predare</a:t>
            </a:r>
            <a:r>
              <a:rPr lang="ro-RO" dirty="0"/>
              <a:t>, </a:t>
            </a:r>
            <a:r>
              <a:rPr lang="ro-RO" b="1" dirty="0"/>
              <a:t>întocmit de director </a:t>
            </a:r>
            <a:r>
              <a:rPr lang="ro-RO" dirty="0"/>
              <a:t>cu respectarea Normelor metodologice privind întocmirea proiectului de încadrare, respectiv a planului de încadrare a personalului didactic de predare din unitățile de învățământ preuniversitar și încadrarea în regim de plata cu ora a personalului didactic de predare din învățământul preuniversitar aprobate prin ordinul al ministrului educaţiei, în vigoare, </a:t>
            </a:r>
            <a:r>
              <a:rPr lang="ro-RO" b="1" dirty="0"/>
              <a:t>este analizat în consiliul profesoral şi aprobat de consiliul de administraţie al unităţii de învăţământ</a:t>
            </a:r>
            <a:r>
              <a:rPr lang="ro-RO" dirty="0"/>
              <a:t>. Totodată, conducerile unităților de învățământ transmit la ISJ/ISMB lista posturilor didactice/catedrelor care fac obiectul etapelor de mobilitate pe baza procedurilor și machetelor stabilite la nivelul ISJ/ISMB. </a:t>
            </a:r>
          </a:p>
          <a:p>
            <a:pPr algn="just"/>
            <a:r>
              <a:rPr lang="ro-RO" dirty="0"/>
              <a:t>(2) Viabilitatea posturilor didactice/catedrelor se stabileşte de consiliul de administraţie al ISJ/ISMB, la propunerea consiliului de administraţie al unităţilor de învăţământ, în funcţie de planurile-cadru de învăţământ în vigoare, de proiectele planurilor de şcolarizare, de evoluţia demografică la nivel local şi în concordanţă cu documentele strategice elaborate de unităţile de învăţământ. Un post didactic/o catedră este viabil(ă) în condiţiile în care poate fi constituit(ă) cel puţin pe durata unui nivel de învăţământ. </a:t>
            </a:r>
          </a:p>
          <a:p>
            <a:pPr algn="just"/>
            <a:r>
              <a:rPr lang="ro-RO" dirty="0"/>
              <a:t>(3) </a:t>
            </a:r>
            <a:r>
              <a:rPr lang="ro-RO" b="1" dirty="0"/>
              <a:t>Conducerile unităților de învățământ </a:t>
            </a:r>
            <a:r>
              <a:rPr lang="ro-RO" dirty="0"/>
              <a:t>preuniversitar de stat </a:t>
            </a:r>
            <a:r>
              <a:rPr lang="ro-RO" b="1" dirty="0"/>
              <a:t>au obligația de a reactualiza, de a publica și de a comunica la ISJ/ISMB lista tuturor posturilor didactice/catedrelor vacante/rezervate complete și incomplete </a:t>
            </a:r>
            <a:r>
              <a:rPr lang="ro-RO" dirty="0"/>
              <a:t>înainte de fiecare etapă a mobilității personalului didactic de predare din învățământul preuniversitar. </a:t>
            </a:r>
          </a:p>
        </p:txBody>
      </p:sp>
    </p:spTree>
    <p:extLst>
      <p:ext uri="{BB962C8B-B14F-4D97-AF65-F5344CB8AC3E}">
        <p14:creationId xmlns:p14="http://schemas.microsoft.com/office/powerpoint/2010/main" val="757154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0878" y="167268"/>
            <a:ext cx="7660888" cy="4694664"/>
          </a:xfrm>
        </p:spPr>
        <p:txBody>
          <a:bodyPr>
            <a:normAutofit fontScale="92500" lnSpcReduction="20000"/>
          </a:bodyPr>
          <a:lstStyle/>
          <a:p>
            <a:pPr algn="just"/>
            <a:r>
              <a:rPr lang="ro-RO" dirty="0"/>
              <a:t>(4) Consiliul de administrație al unității de învățământ poate stabili condiţii specifice de ocupare a posturilor didactice/catedrelor vacante în cadrul etapelor de transfer/pretransfer consimţit între unităţile de învăţământ preuniversitar şi de modificare a repartizării cadrelor didactice angajate pe durata de viabilitate a postului/catedrei, cărora nu li se poate constitui norma didactică de predare completă conform deciziilor de repartizare pe post/catedră. </a:t>
            </a:r>
          </a:p>
          <a:p>
            <a:pPr algn="just"/>
            <a:r>
              <a:rPr lang="ro-RO" dirty="0"/>
              <a:t>(5) </a:t>
            </a:r>
            <a:r>
              <a:rPr lang="ro-RO" b="1" dirty="0"/>
              <a:t>Condiţiile specifice stabilite pentru etapa de transfer consimţit între unităţile de învăţământ nu mai pot fi modificate şi rămân valabile şi pentru etapa de pretransfer consimţit între unităţile de învăţământ </a:t>
            </a:r>
            <a:r>
              <a:rPr lang="ro-RO" dirty="0"/>
              <a:t>şi de modificare a repartizării cadrelor didactice angajate pe durata de viabilitate a postului/catedrei. Condiţiile specifice pot fi comune pentru toate posturile didactice/catedrele vacante sau, în cazul unităților de învăţământ în care se şcolarizează pe mai multe niveluri de învăţământ şi/sau pe mai multe filiere, acestea pot fi diferențiate pentru învăţământul liceal şi gimnazial, pentru învăţământul primar, pentru educaţia timpurie sau în funcţie de filieră ori profil. Condiţiile specifice se avizează de comisia judeţeană/a municipiului Bucureşti de mobilitate luând în considerare faptul că acestea trebuie să nu fie discriminatorii, să nu încalce şi să nu fie contrare prevederilor prezentei Metodologii şi legislației în vigoare. Condiţiile specifice nu reprezintă criteriu de ierarhizare. </a:t>
            </a:r>
          </a:p>
          <a:p>
            <a:pPr algn="just"/>
            <a:r>
              <a:rPr lang="ro-RO" dirty="0"/>
              <a:t>(6) Comisia judeţeană/a municipiului Bucureşti de mobilitate analizează, actualizează și corectează, după caz, în colaborare cu unităţile de învăţământ, proiectul de încadrare a personalului didactic de predare, precum şi condiţiile specifice de ocupare a posturilor didactice/catedrelor vacante stabilite de unităţile de învăţământ în cadrul etapelor de transfer/pretransfer consimţit între unităţile de învăţământ de modificare a repartizării cadrelor didactice angajate pe durata de viabilitate a postului/catedrei, în vederea avizării acestora. </a:t>
            </a:r>
            <a:r>
              <a:rPr lang="ro-RO" dirty="0" smtClean="0"/>
              <a:t> </a:t>
            </a:r>
            <a:endParaRPr lang="ro-RO" dirty="0"/>
          </a:p>
          <a:p>
            <a:pPr algn="just"/>
            <a:endParaRPr lang="ro-RO" dirty="0"/>
          </a:p>
          <a:p>
            <a:pPr algn="just"/>
            <a:r>
              <a:rPr lang="ro-RO" dirty="0"/>
              <a:t>(7) După avizarea proiectului de încadrare, precum şi a condiţiilor specifice de comisia judeţeană/a municipiului Bucureşti de mobilitate, posturile didactice vacante/rezervate şi condiţiile specifice se fac publice, conform prezentei Metodologii, prin afişare pe pagina web a ISJ/ISMB, </a:t>
            </a:r>
            <a:r>
              <a:rPr lang="ro-RO" b="1" dirty="0"/>
              <a:t>iar unităţile de învăţământ au obligaţia de a le face publice prin afişare la avizierul unităţii de învăţământ şi pe pagina web proprie</a:t>
            </a:r>
            <a:r>
              <a:rPr lang="ro-RO" dirty="0"/>
              <a:t>, dacă există. </a:t>
            </a:r>
          </a:p>
          <a:p>
            <a:pPr algn="just"/>
            <a:endParaRPr lang="ro-RO" dirty="0"/>
          </a:p>
        </p:txBody>
      </p:sp>
    </p:spTree>
    <p:extLst>
      <p:ext uri="{BB962C8B-B14F-4D97-AF65-F5344CB8AC3E}">
        <p14:creationId xmlns:p14="http://schemas.microsoft.com/office/powerpoint/2010/main" val="1386617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69435" y="263235"/>
            <a:ext cx="8201384" cy="4772891"/>
          </a:xfrm>
        </p:spPr>
        <p:txBody>
          <a:bodyPr/>
          <a:lstStyle/>
          <a:p>
            <a:pPr lvl="0" algn="just">
              <a:spcAft>
                <a:spcPts val="300"/>
              </a:spcAft>
              <a:buSzPts val="1200"/>
              <a:buFont typeface="Wingdings" panose="05000000000000000000" pitchFamily="2" charset="2"/>
              <a:buChar char="Ø"/>
              <a:tabLst>
                <a:tab pos="167640" algn="l"/>
              </a:tabLst>
            </a:pPr>
            <a:r>
              <a:rPr lang="ro-RO" b="1" spc="-75" dirty="0" smtClean="0">
                <a:latin typeface="Times New Roman" panose="02020603050405020304" pitchFamily="18" charset="0"/>
                <a:ea typeface="Calibri" panose="020F0502020204030204" pitchFamily="34" charset="0"/>
                <a:cs typeface="Times New Roman" panose="02020603050405020304" pitchFamily="18" charset="0"/>
              </a:rPr>
              <a:t>Depunerea </a:t>
            </a:r>
            <a:r>
              <a:rPr lang="ro-RO" b="1" spc="-75" dirty="0">
                <a:latin typeface="Times New Roman" panose="02020603050405020304" pitchFamily="18" charset="0"/>
                <a:ea typeface="Calibri" panose="020F0502020204030204" pitchFamily="34" charset="0"/>
                <a:cs typeface="Times New Roman" panose="02020603050405020304" pitchFamily="18" charset="0"/>
              </a:rPr>
              <a:t>cererilor</a:t>
            </a:r>
            <a:r>
              <a:rPr lang="ro-RO" spc="-75" dirty="0">
                <a:latin typeface="Times New Roman" panose="02020603050405020304" pitchFamily="18" charset="0"/>
                <a:ea typeface="Calibri" panose="020F0502020204030204" pitchFamily="34" charset="0"/>
                <a:cs typeface="Times New Roman" panose="02020603050405020304" pitchFamily="18" charset="0"/>
              </a:rPr>
              <a:t> de </a:t>
            </a:r>
            <a:r>
              <a:rPr lang="ro-RO" b="1" spc="-75" dirty="0" smtClean="0">
                <a:latin typeface="Times New Roman" panose="02020603050405020304" pitchFamily="18" charset="0"/>
                <a:ea typeface="Calibri" panose="020F0502020204030204" pitchFamily="34" charset="0"/>
                <a:cs typeface="Times New Roman" panose="02020603050405020304" pitchFamily="18" charset="0"/>
              </a:rPr>
              <a:t>întregire a </a:t>
            </a:r>
            <a:r>
              <a:rPr lang="ro-RO" b="1" spc="-75" dirty="0">
                <a:latin typeface="Times New Roman" panose="02020603050405020304" pitchFamily="18" charset="0"/>
                <a:ea typeface="Calibri" panose="020F0502020204030204" pitchFamily="34" charset="0"/>
                <a:cs typeface="Times New Roman" panose="02020603050405020304" pitchFamily="18" charset="0"/>
              </a:rPr>
              <a:t>normei didactice </a:t>
            </a:r>
            <a:r>
              <a:rPr lang="ro-RO" spc="-75" dirty="0">
                <a:latin typeface="Times New Roman" panose="02020603050405020304" pitchFamily="18" charset="0"/>
                <a:ea typeface="Calibri" panose="020F0502020204030204" pitchFamily="34" charset="0"/>
                <a:cs typeface="Times New Roman" panose="02020603050405020304" pitchFamily="18" charset="0"/>
              </a:rPr>
              <a:t>de predare la secretariatele unităților de </a:t>
            </a:r>
            <a:r>
              <a:rPr lang="ro-RO" spc="-75" dirty="0" smtClean="0">
                <a:latin typeface="Times New Roman" panose="02020603050405020304" pitchFamily="18" charset="0"/>
                <a:ea typeface="Calibri" panose="020F0502020204030204" pitchFamily="34" charset="0"/>
                <a:cs typeface="Times New Roman" panose="02020603050405020304" pitchFamily="18" charset="0"/>
              </a:rPr>
              <a:t>învățământ</a:t>
            </a:r>
            <a:r>
              <a:rPr lang="en-US" spc="-75" dirty="0" smtClean="0">
                <a:latin typeface="Times New Roman" panose="02020603050405020304" pitchFamily="18" charset="0"/>
                <a:ea typeface="Calibri" panose="020F0502020204030204" pitchFamily="34" charset="0"/>
                <a:cs typeface="Times New Roman" panose="02020603050405020304" pitchFamily="18" charset="0"/>
              </a:rPr>
              <a:t>; </a:t>
            </a:r>
            <a:endParaRPr lang="ro-RO" spc="-75" dirty="0" smtClean="0">
              <a:latin typeface="Times New Roman" panose="02020603050405020304" pitchFamily="18" charset="0"/>
              <a:ea typeface="Calibri" panose="020F0502020204030204" pitchFamily="34" charset="0"/>
              <a:cs typeface="Times New Roman" panose="02020603050405020304" pitchFamily="18" charset="0"/>
            </a:endParaRPr>
          </a:p>
          <a:p>
            <a:pPr lvl="0" algn="just">
              <a:spcAft>
                <a:spcPts val="300"/>
              </a:spcAft>
              <a:buSzPts val="1200"/>
              <a:buFont typeface="Wingdings" panose="05000000000000000000" pitchFamily="2" charset="2"/>
              <a:buChar char="Ø"/>
              <a:tabLst>
                <a:tab pos="167640" algn="l"/>
              </a:tabLst>
            </a:pPr>
            <a:r>
              <a:rPr lang="ro-RO" sz="1200" b="1" spc="-75" dirty="0" smtClean="0">
                <a:latin typeface="Times New Roman" panose="02020603050405020304" pitchFamily="18" charset="0"/>
                <a:ea typeface="Calibri" panose="020F0502020204030204" pitchFamily="34" charset="0"/>
                <a:cs typeface="Times New Roman" panose="02020603050405020304" pitchFamily="18" charset="0"/>
              </a:rPr>
              <a:t>Depunerea </a:t>
            </a:r>
            <a:r>
              <a:rPr lang="ro-RO" sz="1200" b="1" spc="-75" dirty="0">
                <a:latin typeface="Times New Roman" panose="02020603050405020304" pitchFamily="18" charset="0"/>
                <a:ea typeface="Calibri" panose="020F0502020204030204" pitchFamily="34" charset="0"/>
                <a:cs typeface="Times New Roman" panose="02020603050405020304" pitchFamily="18" charset="0"/>
              </a:rPr>
              <a:t>cererilor</a:t>
            </a:r>
            <a:r>
              <a:rPr lang="ro-RO" sz="1200" spc="-75" dirty="0">
                <a:latin typeface="Times New Roman" panose="02020603050405020304" pitchFamily="18" charset="0"/>
                <a:ea typeface="Calibri" panose="020F0502020204030204" pitchFamily="34" charset="0"/>
                <a:cs typeface="Times New Roman" panose="02020603050405020304" pitchFamily="18" charset="0"/>
              </a:rPr>
              <a:t> </a:t>
            </a:r>
            <a:r>
              <a:rPr lang="ro-RO" sz="1200" b="1" spc="-75" dirty="0">
                <a:latin typeface="Times New Roman" panose="02020603050405020304" pitchFamily="18" charset="0"/>
                <a:ea typeface="Calibri" panose="020F0502020204030204" pitchFamily="34" charset="0"/>
                <a:cs typeface="Times New Roman" panose="02020603050405020304" pitchFamily="18" charset="0"/>
              </a:rPr>
              <a:t>de </a:t>
            </a:r>
            <a:r>
              <a:rPr lang="ro-RO" sz="1200" b="1" spc="-75" dirty="0" smtClean="0">
                <a:latin typeface="Times New Roman" panose="02020603050405020304" pitchFamily="18" charset="0"/>
                <a:ea typeface="Calibri" panose="020F0502020204030204" pitchFamily="34" charset="0"/>
                <a:cs typeface="Times New Roman" panose="02020603050405020304" pitchFamily="18" charset="0"/>
              </a:rPr>
              <a:t>completare la nivel de unitate a </a:t>
            </a:r>
            <a:r>
              <a:rPr lang="ro-RO" sz="1200" b="1" spc="-75" dirty="0">
                <a:latin typeface="Times New Roman" panose="02020603050405020304" pitchFamily="18" charset="0"/>
                <a:ea typeface="Calibri" panose="020F0502020204030204" pitchFamily="34" charset="0"/>
                <a:cs typeface="Times New Roman" panose="02020603050405020304" pitchFamily="18" charset="0"/>
              </a:rPr>
              <a:t>normei didactice </a:t>
            </a:r>
            <a:r>
              <a:rPr lang="ro-RO" sz="1200" spc="-75" dirty="0">
                <a:latin typeface="Times New Roman" panose="02020603050405020304" pitchFamily="18" charset="0"/>
                <a:ea typeface="Calibri" panose="020F0502020204030204" pitchFamily="34" charset="0"/>
                <a:cs typeface="Times New Roman" panose="02020603050405020304" pitchFamily="18" charset="0"/>
              </a:rPr>
              <a:t>de predare la secretariatele unităților de </a:t>
            </a:r>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învățământ</a:t>
            </a:r>
            <a:r>
              <a:rPr lang="en-US" sz="1200" spc="-75" dirty="0" smtClean="0">
                <a:latin typeface="Times New Roman" panose="02020603050405020304" pitchFamily="18" charset="0"/>
                <a:ea typeface="Calibri" panose="020F0502020204030204" pitchFamily="34" charset="0"/>
                <a:cs typeface="Times New Roman" panose="02020603050405020304" pitchFamily="18" charset="0"/>
              </a:rPr>
              <a:t>;</a:t>
            </a:r>
            <a:endParaRPr lang="ro-RO" sz="1200" spc="-75" dirty="0" smtClean="0">
              <a:latin typeface="Times New Roman" panose="02020603050405020304" pitchFamily="18" charset="0"/>
              <a:ea typeface="Calibri" panose="020F0502020204030204" pitchFamily="34" charset="0"/>
              <a:cs typeface="Times New Roman" panose="02020603050405020304" pitchFamily="18" charset="0"/>
            </a:endParaRPr>
          </a:p>
          <a:p>
            <a:pPr lvl="0" algn="just">
              <a:spcAft>
                <a:spcPts val="300"/>
              </a:spcAft>
              <a:buSzPts val="1200"/>
              <a:buFont typeface="Wingdings" panose="05000000000000000000" pitchFamily="2" charset="2"/>
              <a:buChar char="Ø"/>
              <a:tabLst>
                <a:tab pos="167640" algn="l"/>
              </a:tabLst>
            </a:pPr>
            <a:r>
              <a:rPr lang="ro-RO" sz="1200" b="1" spc="-75" dirty="0" smtClean="0">
                <a:latin typeface="Times New Roman" panose="02020603050405020304" pitchFamily="18" charset="0"/>
                <a:ea typeface="Calibri" panose="020F0502020204030204" pitchFamily="34" charset="0"/>
                <a:cs typeface="Times New Roman" panose="02020603050405020304" pitchFamily="18" charset="0"/>
              </a:rPr>
              <a:t>Depunerea</a:t>
            </a:r>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5" dirty="0">
                <a:latin typeface="Times New Roman" panose="02020603050405020304" pitchFamily="18" charset="0"/>
                <a:ea typeface="Calibri" panose="020F0502020204030204" pitchFamily="34" charset="0"/>
                <a:cs typeface="Times New Roman" panose="02020603050405020304" pitchFamily="18" charset="0"/>
              </a:rPr>
              <a:t>cererilor de către cadrele didactice titulare prevăzute </a:t>
            </a:r>
            <a:r>
              <a:rPr lang="ro-RO" sz="1200" b="1" spc="-75" dirty="0">
                <a:latin typeface="Times New Roman" panose="02020603050405020304" pitchFamily="18" charset="0"/>
                <a:ea typeface="Calibri" panose="020F0502020204030204" pitchFamily="34" charset="0"/>
                <a:cs typeface="Times New Roman" panose="02020603050405020304" pitchFamily="18" charset="0"/>
              </a:rPr>
              <a:t>la art. 28 alin. (1) şi (2) </a:t>
            </a:r>
            <a:r>
              <a:rPr lang="ro-RO" sz="1200" spc="-75" dirty="0">
                <a:latin typeface="Times New Roman" panose="02020603050405020304" pitchFamily="18" charset="0"/>
                <a:ea typeface="Calibri" panose="020F0502020204030204" pitchFamily="34" charset="0"/>
                <a:cs typeface="Times New Roman" panose="02020603050405020304" pitchFamily="18" charset="0"/>
              </a:rPr>
              <a:t>din Metodologie </a:t>
            </a:r>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la </a:t>
            </a:r>
            <a:r>
              <a:rPr lang="ro-RO" sz="1200" spc="-75" dirty="0">
                <a:latin typeface="Times New Roman" panose="02020603050405020304" pitchFamily="18" charset="0"/>
                <a:ea typeface="Calibri" panose="020F0502020204030204" pitchFamily="34" charset="0"/>
                <a:cs typeface="Times New Roman" panose="02020603050405020304" pitchFamily="18" charset="0"/>
              </a:rPr>
              <a:t>secretariatele unităților de învățământ </a:t>
            </a:r>
            <a:r>
              <a:rPr lang="en-US" sz="1200" spc="-75" dirty="0" smtClean="0">
                <a:latin typeface="Times New Roman" panose="02020603050405020304" pitchFamily="18" charset="0"/>
                <a:ea typeface="Calibri" panose="020F0502020204030204" pitchFamily="34" charset="0"/>
                <a:cs typeface="Times New Roman" panose="02020603050405020304" pitchFamily="18" charset="0"/>
              </a:rPr>
              <a:t>.</a:t>
            </a:r>
            <a:endParaRPr lang="ro-RO" sz="1200" spc="-75" dirty="0">
              <a:latin typeface="Times New Roman" panose="02020603050405020304" pitchFamily="18" charset="0"/>
              <a:ea typeface="Calibri" panose="020F0502020204030204" pitchFamily="34" charset="0"/>
              <a:cs typeface="Times New Roman" panose="02020603050405020304" pitchFamily="18" charset="0"/>
            </a:endParaRPr>
          </a:p>
          <a:p>
            <a:pPr marL="457200" lvl="1" indent="0">
              <a:lnSpc>
                <a:spcPct val="115000"/>
              </a:lnSpc>
              <a:spcAft>
                <a:spcPts val="300"/>
              </a:spcAft>
              <a:buNone/>
            </a:pPr>
            <a:r>
              <a:rPr lang="ro-RO"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t>
            </a:r>
            <a:r>
              <a:rPr lang="ro-RO" b="1" spc="-6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ermen</a:t>
            </a:r>
            <a:r>
              <a:rPr lang="ro-RO" b="1" spc="-6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b="1" spc="-6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a:t>
            </a:r>
            <a:r>
              <a:rPr lang="ro-RO" b="1" spc="-6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ianuarie 202</a:t>
            </a:r>
            <a:r>
              <a:rPr lang="en-US" b="1" spc="-6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endParaRPr lang="ro-RO" b="1" spc="-6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spcAft>
                <a:spcPts val="300"/>
              </a:spcAft>
              <a:buSzPts val="1200"/>
              <a:buFont typeface="Wingdings" panose="05000000000000000000" pitchFamily="2" charset="2"/>
              <a:buChar char="Ø"/>
              <a:tabLst>
                <a:tab pos="167640" algn="l"/>
              </a:tabLst>
            </a:pPr>
            <a:r>
              <a:rPr lang="ro-RO" spc="-75" dirty="0" smtClean="0">
                <a:latin typeface="Times New Roman" panose="02020603050405020304" pitchFamily="18" charset="0"/>
                <a:ea typeface="Calibri" panose="020F0502020204030204" pitchFamily="34" charset="0"/>
                <a:cs typeface="Times New Roman" panose="02020603050405020304" pitchFamily="18" charset="0"/>
              </a:rPr>
              <a:t>Pentru etapa de întregire</a:t>
            </a:r>
            <a:r>
              <a:rPr lang="en-US" spc="-75" dirty="0" smtClean="0">
                <a:latin typeface="Times New Roman" panose="02020603050405020304" pitchFamily="18" charset="0"/>
                <a:ea typeface="Calibri" panose="020F0502020204030204" pitchFamily="34" charset="0"/>
                <a:cs typeface="Times New Roman" panose="02020603050405020304" pitchFamily="18" charset="0"/>
              </a:rPr>
              <a:t>,</a:t>
            </a:r>
            <a:r>
              <a:rPr lang="ro-RO" spc="-75" dirty="0" smtClean="0">
                <a:latin typeface="Times New Roman" panose="02020603050405020304" pitchFamily="18" charset="0"/>
                <a:ea typeface="Calibri" panose="020F0502020204030204" pitchFamily="34" charset="0"/>
                <a:cs typeface="Times New Roman" panose="02020603050405020304" pitchFamily="18" charset="0"/>
              </a:rPr>
              <a:t> l</a:t>
            </a:r>
            <a:r>
              <a:rPr lang="en-US" spc="-75" dirty="0" smtClean="0">
                <a:latin typeface="Times New Roman" panose="02020603050405020304" pitchFamily="18" charset="0"/>
                <a:ea typeface="Calibri" panose="020F0502020204030204" pitchFamily="34" charset="0"/>
                <a:cs typeface="Times New Roman" panose="02020603050405020304" pitchFamily="18" charset="0"/>
              </a:rPr>
              <a:t>a </a:t>
            </a:r>
            <a:r>
              <a:rPr lang="en-US" spc="-75" dirty="0">
                <a:latin typeface="Times New Roman" panose="02020603050405020304" pitchFamily="18" charset="0"/>
                <a:ea typeface="Calibri" panose="020F0502020204030204" pitchFamily="34" charset="0"/>
                <a:cs typeface="Times New Roman" panose="02020603050405020304" pitchFamily="18" charset="0"/>
              </a:rPr>
              <a:t>I.S.J. </a:t>
            </a:r>
            <a:r>
              <a:rPr lang="en-US" spc="-75" dirty="0" err="1">
                <a:latin typeface="Times New Roman" panose="02020603050405020304" pitchFamily="18" charset="0"/>
                <a:ea typeface="Calibri" panose="020F0502020204030204" pitchFamily="34" charset="0"/>
                <a:cs typeface="Times New Roman" panose="02020603050405020304" pitchFamily="18" charset="0"/>
              </a:rPr>
              <a:t>Iaşi</a:t>
            </a:r>
            <a:r>
              <a:rPr lang="ro-RO" spc="-75" dirty="0">
                <a:latin typeface="Times New Roman" panose="02020603050405020304" pitchFamily="18" charset="0"/>
                <a:ea typeface="Calibri" panose="020F0502020204030204" pitchFamily="34" charset="0"/>
                <a:cs typeface="Times New Roman" panose="02020603050405020304" pitchFamily="18" charset="0"/>
              </a:rPr>
              <a:t> se transmit</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următoarele</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documente</a:t>
            </a:r>
            <a:r>
              <a:rPr lang="en-US" sz="1400" b="1" dirty="0">
                <a:latin typeface="Times New Roman" panose="02020603050405020304" pitchFamily="18" charset="0"/>
                <a:ea typeface="Calibri" panose="020F0502020204030204" pitchFamily="34" charset="0"/>
                <a:cs typeface="Times New Roman" panose="02020603050405020304" pitchFamily="18" charset="0"/>
              </a:rPr>
              <a:t>:</a:t>
            </a:r>
          </a:p>
          <a:p>
            <a:pPr marL="720725" lvl="5" indent="-269875">
              <a:spcBef>
                <a:spcPts val="0"/>
              </a:spcBef>
              <a:buClr>
                <a:schemeClr val="accent3"/>
              </a:buClr>
              <a:buSzPts val="1600"/>
              <a:buFont typeface="Arial" panose="020B0604020202020204" pitchFamily="34" charset="0"/>
              <a:buChar char="•"/>
            </a:pPr>
            <a:r>
              <a:rPr lang="ro-RO" sz="1200" dirty="0">
                <a:latin typeface="Times New Roman" panose="02020603050405020304" pitchFamily="18" charset="0"/>
                <a:ea typeface="Calibri" panose="020F0502020204030204" pitchFamily="34" charset="0"/>
              </a:rPr>
              <a:t>copia deciziei de titularizare;</a:t>
            </a:r>
          </a:p>
          <a:p>
            <a:pPr marL="720725" lvl="5" indent="-269875">
              <a:spcBef>
                <a:spcPts val="0"/>
              </a:spcBef>
              <a:buClr>
                <a:schemeClr val="accent3"/>
              </a:buClr>
              <a:buSzPts val="1600"/>
              <a:buFont typeface="Arial" panose="020B0604020202020204" pitchFamily="34" charset="0"/>
              <a:buChar char="•"/>
            </a:pPr>
            <a:r>
              <a:rPr lang="ro-RO" sz="1200" dirty="0">
                <a:latin typeface="Times New Roman" panose="02020603050405020304" pitchFamily="18" charset="0"/>
                <a:ea typeface="Calibri" panose="020F0502020204030204" pitchFamily="34" charset="0"/>
              </a:rPr>
              <a:t>copie după cartea de identitate a titularului;</a:t>
            </a:r>
          </a:p>
          <a:p>
            <a:pPr marL="720725" lvl="5" indent="-269875">
              <a:spcBef>
                <a:spcPts val="0"/>
              </a:spcBef>
              <a:buClr>
                <a:schemeClr val="accent3"/>
              </a:buClr>
              <a:buSzPts val="1600"/>
              <a:buFont typeface="Arial" panose="020B0604020202020204" pitchFamily="34" charset="0"/>
              <a:buChar char="•"/>
            </a:pPr>
            <a:r>
              <a:rPr lang="ro-RO" sz="1200" dirty="0">
                <a:latin typeface="Times New Roman" panose="02020603050405020304" pitchFamily="18" charset="0"/>
                <a:ea typeface="Calibri" panose="020F0502020204030204" pitchFamily="34" charset="0"/>
              </a:rPr>
              <a:t>copie după actele de studii ale titularului;</a:t>
            </a:r>
          </a:p>
          <a:p>
            <a:pPr marL="720725" lvl="5" indent="-269875">
              <a:spcBef>
                <a:spcPts val="0"/>
              </a:spcBef>
              <a:buClr>
                <a:schemeClr val="accent3"/>
              </a:buClr>
              <a:buSzPts val="1600"/>
              <a:buFont typeface="Arial" panose="020B0604020202020204" pitchFamily="34" charset="0"/>
              <a:buChar char="•"/>
            </a:pPr>
            <a:r>
              <a:rPr lang="ro-RO" sz="1200" dirty="0">
                <a:latin typeface="Times New Roman" panose="02020603050405020304" pitchFamily="18" charset="0"/>
                <a:ea typeface="Calibri" panose="020F0502020204030204" pitchFamily="34" charset="0"/>
              </a:rPr>
              <a:t>copie după cererea titularului prin care se solicită eliberarea deciziei de întregire a normei didactice prin transfer;</a:t>
            </a:r>
            <a:endParaRPr lang="en-US" sz="1200" dirty="0">
              <a:latin typeface="Times New Roman" panose="02020603050405020304" pitchFamily="18" charset="0"/>
              <a:ea typeface="Calibri" panose="020F0502020204030204" pitchFamily="34" charset="0"/>
            </a:endParaRPr>
          </a:p>
          <a:p>
            <a:pPr marL="720725" indent="-269875" algn="just">
              <a:buFont typeface="Arial" panose="020B0604020202020204" pitchFamily="34" charset="0"/>
              <a:buChar char="•"/>
            </a:pPr>
            <a:r>
              <a:rPr lang="ro-RO" sz="1200" dirty="0">
                <a:latin typeface="Times New Roman" panose="02020603050405020304" pitchFamily="18" charset="0"/>
                <a:ea typeface="Calibri" panose="020F0502020204030204" pitchFamily="34" charset="0"/>
              </a:rPr>
              <a:t>copia procesului-verbal încheiat în şedinţa consiliului de administraţie al unităţii în care s-a analizat și s-a aprobat/respins </a:t>
            </a:r>
            <a:r>
              <a:rPr lang="ro-RO" sz="1200" dirty="0" smtClean="0">
                <a:latin typeface="Times New Roman" panose="02020603050405020304" pitchFamily="18" charset="0"/>
                <a:ea typeface="Calibri" panose="020F0502020204030204" pitchFamily="34" charset="0"/>
              </a:rPr>
              <a:t>întregirea;</a:t>
            </a:r>
            <a:endParaRPr lang="en-US" sz="1200" dirty="0">
              <a:latin typeface="Times New Roman" panose="02020603050405020304" pitchFamily="18" charset="0"/>
              <a:ea typeface="Calibri" panose="020F0502020204030204" pitchFamily="34" charset="0"/>
            </a:endParaRPr>
          </a:p>
          <a:p>
            <a:pPr marL="720725" indent="-269875">
              <a:buFont typeface="Arial" panose="020B0604020202020204" pitchFamily="34" charset="0"/>
              <a:buChar char="•"/>
            </a:pPr>
            <a:r>
              <a:rPr lang="ro-RO" sz="1200" dirty="0">
                <a:latin typeface="Times New Roman" panose="02020603050405020304" pitchFamily="18" charset="0"/>
                <a:ea typeface="Calibri" panose="020F0502020204030204" pitchFamily="34" charset="0"/>
              </a:rPr>
              <a:t>m</a:t>
            </a:r>
            <a:r>
              <a:rPr lang="en-US" sz="1200" dirty="0" err="1">
                <a:latin typeface="Times New Roman" panose="02020603050405020304" pitchFamily="18" charset="0"/>
                <a:ea typeface="Calibri" panose="020F0502020204030204" pitchFamily="34" charset="0"/>
              </a:rPr>
              <a:t>acheta</a:t>
            </a:r>
            <a:r>
              <a:rPr lang="en-US" sz="1200" dirty="0">
                <a:latin typeface="Times New Roman" panose="02020603050405020304" pitchFamily="18" charset="0"/>
                <a:ea typeface="Calibri" panose="020F0502020204030204" pitchFamily="34" charset="0"/>
              </a:rPr>
              <a:t> </a:t>
            </a:r>
            <a:r>
              <a:rPr lang="en-US" sz="1200" dirty="0" smtClean="0">
                <a:latin typeface="Times New Roman" panose="02020603050405020304" pitchFamily="18" charset="0"/>
                <a:ea typeface="Calibri" panose="020F0502020204030204" pitchFamily="34" charset="0"/>
              </a:rPr>
              <a:t>Unitatea_Întregire_2024</a:t>
            </a:r>
            <a:r>
              <a:rPr lang="ro-RO" sz="1200" dirty="0" smtClean="0">
                <a:latin typeface="Times New Roman" panose="02020603050405020304" pitchFamily="18" charset="0"/>
                <a:ea typeface="Calibri" panose="020F0502020204030204" pitchFamily="34" charset="0"/>
              </a:rPr>
              <a:t>.</a:t>
            </a:r>
            <a:endParaRPr lang="ro-RO" sz="1200" dirty="0">
              <a:latin typeface="Times New Roman" panose="02020603050405020304" pitchFamily="18" charset="0"/>
              <a:ea typeface="Calibri" panose="020F0502020204030204" pitchFamily="34" charset="0"/>
            </a:endParaRPr>
          </a:p>
          <a:p>
            <a:pPr marL="0" lvl="0" indent="0">
              <a:lnSpc>
                <a:spcPct val="115000"/>
              </a:lnSpc>
              <a:spcAft>
                <a:spcPts val="300"/>
              </a:spcAft>
              <a:buNone/>
            </a:pPr>
            <a:r>
              <a:rPr lang="ro-RO" sz="1200" spc="-70" dirty="0">
                <a:latin typeface="Times New Roman" panose="02020603050405020304" pitchFamily="18" charset="0"/>
                <a:ea typeface="Calibri" panose="020F0502020204030204" pitchFamily="34" charset="0"/>
                <a:cs typeface="Times New Roman" panose="02020603050405020304" pitchFamily="18" charset="0"/>
              </a:rPr>
              <a:t>															   		      </a:t>
            </a:r>
            <a:r>
              <a:rPr lang="en-US" sz="1200" spc="-7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t>
            </a:r>
            <a:r>
              <a:rPr lang="ro-RO" sz="1200" b="1" spc="-6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ermen: 2</a:t>
            </a:r>
            <a:r>
              <a:rPr lang="en-US" sz="1200" b="1" spc="-6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a:t>
            </a:r>
            <a:r>
              <a:rPr lang="ro-RO" sz="1200" b="1" spc="-6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ianuarie 202</a:t>
            </a:r>
            <a:r>
              <a:rPr lang="en-US" sz="1200" b="1" spc="-6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endParaRPr lang="ro-RO" sz="1200" b="1" spc="-6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lvl="1" indent="0">
              <a:lnSpc>
                <a:spcPct val="115000"/>
              </a:lnSpc>
              <a:spcAft>
                <a:spcPts val="300"/>
              </a:spcAft>
              <a:buNone/>
            </a:pPr>
            <a:endParaRPr lang="ro-RO" b="1" spc="-6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lvl="1" indent="0">
              <a:lnSpc>
                <a:spcPct val="115000"/>
              </a:lnSpc>
              <a:spcAft>
                <a:spcPts val="300"/>
              </a:spcAft>
              <a:buNone/>
            </a:pPr>
            <a:endParaRPr lang="ro-RO" sz="600" b="1" spc="-70" dirty="0" smtClean="0">
              <a:latin typeface="Times New Roman" panose="02020603050405020304" pitchFamily="18" charset="0"/>
              <a:ea typeface="Calibri" panose="020F0502020204030204" pitchFamily="34" charset="0"/>
              <a:cs typeface="Times New Roman" panose="02020603050405020304" pitchFamily="18" charset="0"/>
            </a:endParaRPr>
          </a:p>
          <a:p>
            <a:pPr marL="171450" indent="-171450">
              <a:lnSpc>
                <a:spcPct val="115000"/>
              </a:lnSpc>
              <a:spcAft>
                <a:spcPts val="300"/>
              </a:spcAft>
              <a:buFontTx/>
              <a:buChar char="-"/>
            </a:pPr>
            <a:r>
              <a:rPr lang="ro-RO" sz="1200" b="1" spc="-70" dirty="0" smtClean="0">
                <a:latin typeface="Times New Roman" panose="02020603050405020304" pitchFamily="18" charset="0"/>
                <a:ea typeface="Calibri" panose="020F0502020204030204" pitchFamily="34" charset="0"/>
                <a:cs typeface="Times New Roman" panose="02020603050405020304" pitchFamily="18" charset="0"/>
              </a:rPr>
              <a:t>Depunerea </a:t>
            </a:r>
            <a:r>
              <a:rPr lang="ro-RO" sz="1200" b="1" spc="-70" dirty="0">
                <a:latin typeface="Times New Roman" panose="02020603050405020304" pitchFamily="18" charset="0"/>
                <a:ea typeface="Calibri" panose="020F0502020204030204" pitchFamily="34" charset="0"/>
                <a:cs typeface="Times New Roman" panose="02020603050405020304" pitchFamily="18" charset="0"/>
              </a:rPr>
              <a:t>şi înregistrarea contestaţiilor </a:t>
            </a:r>
            <a:r>
              <a:rPr lang="ro-RO" sz="1200" spc="-70" dirty="0">
                <a:latin typeface="Times New Roman" panose="02020603050405020304" pitchFamily="18" charset="0"/>
                <a:ea typeface="Calibri" panose="020F0502020204030204" pitchFamily="34" charset="0"/>
                <a:cs typeface="Times New Roman" panose="02020603050405020304" pitchFamily="18" charset="0"/>
              </a:rPr>
              <a:t>la inspectoratele </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şcolare</a:t>
            </a:r>
            <a:r>
              <a:rPr lang="en-US" sz="1200" spc="-7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200" spc="-70" dirty="0">
                <a:latin typeface="Times New Roman" panose="02020603050405020304" pitchFamily="18" charset="0"/>
                <a:ea typeface="Calibri" panose="020F0502020204030204" pitchFamily="34" charset="0"/>
                <a:cs typeface="Times New Roman" panose="02020603050405020304" pitchFamily="18" charset="0"/>
              </a:rPr>
              <a:t>		                  </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200" spc="-7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200" spc="-7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200" spc="-7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7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a:t>
            </a:r>
            <a:r>
              <a:rPr lang="ro-RO" sz="1200" b="1" spc="-6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ermen</a:t>
            </a:r>
            <a:r>
              <a:rPr lang="ro-RO" sz="1200" b="1" spc="-6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1200" b="1" spc="-6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9-30</a:t>
            </a:r>
            <a:r>
              <a:rPr lang="ro-RO" sz="1200" b="1" spc="-6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ianuarie 202</a:t>
            </a:r>
            <a:r>
              <a:rPr lang="en-US" sz="1200" b="1" spc="-6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endParaRPr lang="ro-RO" sz="1200" b="1" spc="-6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15000"/>
              </a:lnSpc>
              <a:spcAft>
                <a:spcPts val="300"/>
              </a:spcAft>
              <a:buNone/>
            </a:pPr>
            <a:r>
              <a:rPr lang="en-US" sz="1200" b="1" spc="-6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6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spc="-70" dirty="0" smtClean="0">
                <a:latin typeface="Times New Roman" panose="02020603050405020304" pitchFamily="18" charset="0"/>
                <a:ea typeface="Calibri" panose="020F0502020204030204" pitchFamily="34" charset="0"/>
                <a:cs typeface="Times New Roman" panose="02020603050405020304" pitchFamily="18" charset="0"/>
              </a:rPr>
              <a:t>O</a:t>
            </a:r>
            <a:r>
              <a:rPr lang="ro-RO" sz="1200" b="1" spc="-70" dirty="0">
                <a:latin typeface="Times New Roman" panose="02020603050405020304" pitchFamily="18" charset="0"/>
                <a:ea typeface="Calibri" panose="020F0502020204030204" pitchFamily="34" charset="0"/>
                <a:cs typeface="Times New Roman" panose="02020603050405020304" pitchFamily="18" charset="0"/>
              </a:rPr>
              <a:t>rganizarea inspecţiilor speciale </a:t>
            </a:r>
            <a:r>
              <a:rPr lang="ro-RO" sz="1200" spc="-70" dirty="0">
                <a:latin typeface="Times New Roman" panose="02020603050405020304" pitchFamily="18" charset="0"/>
                <a:ea typeface="Calibri" panose="020F0502020204030204" pitchFamily="34" charset="0"/>
                <a:cs typeface="Times New Roman" panose="02020603050405020304" pitchFamily="18" charset="0"/>
              </a:rPr>
              <a:t>la clasă/probelor practice/orale de profil</a:t>
            </a:r>
            <a:r>
              <a:rPr lang="en-US" sz="1200" spc="-70" dirty="0">
                <a:latin typeface="Times New Roman" panose="02020603050405020304" pitchFamily="18" charset="0"/>
                <a:ea typeface="Calibri" panose="020F0502020204030204" pitchFamily="34" charset="0"/>
                <a:cs typeface="Times New Roman" panose="02020603050405020304" pitchFamily="18" charset="0"/>
              </a:rPr>
              <a:t> (</a:t>
            </a:r>
            <a:r>
              <a:rPr lang="en-US" sz="1200" spc="-70" dirty="0" err="1">
                <a:latin typeface="Times New Roman" panose="02020603050405020304" pitchFamily="18" charset="0"/>
                <a:ea typeface="Calibri" panose="020F0502020204030204" pitchFamily="34" charset="0"/>
                <a:cs typeface="Times New Roman" panose="02020603050405020304" pitchFamily="18" charset="0"/>
              </a:rPr>
              <a:t>dacă</a:t>
            </a:r>
            <a:r>
              <a:rPr lang="en-US" sz="1200" spc="-70" dirty="0">
                <a:latin typeface="Times New Roman" panose="02020603050405020304" pitchFamily="18" charset="0"/>
                <a:ea typeface="Calibri" panose="020F0502020204030204" pitchFamily="34" charset="0"/>
                <a:cs typeface="Times New Roman" panose="02020603050405020304" pitchFamily="18" charset="0"/>
              </a:rPr>
              <a:t> </a:t>
            </a:r>
            <a:r>
              <a:rPr lang="en-US" sz="1200" spc="-70" dirty="0" err="1">
                <a:latin typeface="Times New Roman" panose="02020603050405020304" pitchFamily="18" charset="0"/>
                <a:ea typeface="Calibri" panose="020F0502020204030204" pitchFamily="34" charset="0"/>
                <a:cs typeface="Times New Roman" panose="02020603050405020304" pitchFamily="18" charset="0"/>
              </a:rPr>
              <a:t>specializarea</a:t>
            </a:r>
            <a:r>
              <a:rPr lang="en-US" sz="1200" spc="-70" dirty="0">
                <a:latin typeface="Times New Roman" panose="02020603050405020304" pitchFamily="18" charset="0"/>
                <a:ea typeface="Calibri" panose="020F0502020204030204" pitchFamily="34" charset="0"/>
                <a:cs typeface="Times New Roman" panose="02020603050405020304" pitchFamily="18" charset="0"/>
              </a:rPr>
              <a:t> </a:t>
            </a:r>
            <a:r>
              <a:rPr lang="en-US" sz="1200" spc="-70" dirty="0" err="1">
                <a:latin typeface="Times New Roman" panose="02020603050405020304" pitchFamily="18" charset="0"/>
                <a:ea typeface="Calibri" panose="020F0502020204030204" pitchFamily="34" charset="0"/>
                <a:cs typeface="Times New Roman" panose="02020603050405020304" pitchFamily="18" charset="0"/>
              </a:rPr>
              <a:t>pe</a:t>
            </a:r>
            <a:r>
              <a:rPr lang="en-US" sz="1200" spc="-70" dirty="0">
                <a:latin typeface="Times New Roman" panose="02020603050405020304" pitchFamily="18" charset="0"/>
                <a:ea typeface="Calibri" panose="020F0502020204030204" pitchFamily="34" charset="0"/>
                <a:cs typeface="Times New Roman" panose="02020603050405020304" pitchFamily="18" charset="0"/>
              </a:rPr>
              <a:t> care se face </a:t>
            </a:r>
            <a:r>
              <a:rPr lang="en-US" sz="1200" spc="-70" dirty="0" err="1" smtClean="0">
                <a:latin typeface="Times New Roman" panose="02020603050405020304" pitchFamily="18" charset="0"/>
                <a:ea typeface="Calibri" panose="020F0502020204030204" pitchFamily="34" charset="0"/>
                <a:cs typeface="Times New Roman" panose="02020603050405020304" pitchFamily="18" charset="0"/>
              </a:rPr>
              <a:t>întregirea</a:t>
            </a:r>
            <a:r>
              <a:rPr lang="en-US" sz="1200" spc="-7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200" spc="-70" dirty="0">
                <a:latin typeface="Times New Roman" panose="02020603050405020304" pitchFamily="18" charset="0"/>
                <a:ea typeface="Calibri" panose="020F0502020204030204" pitchFamily="34" charset="0"/>
                <a:cs typeface="Times New Roman" panose="02020603050405020304" pitchFamily="18" charset="0"/>
              </a:rPr>
              <a:t>nu se </a:t>
            </a:r>
            <a:r>
              <a:rPr lang="en-US" sz="1200" spc="-70" dirty="0" err="1">
                <a:latin typeface="Times New Roman" panose="02020603050405020304" pitchFamily="18" charset="0"/>
                <a:ea typeface="Calibri" panose="020F0502020204030204" pitchFamily="34" charset="0"/>
                <a:cs typeface="Times New Roman" panose="02020603050405020304" pitchFamily="18" charset="0"/>
              </a:rPr>
              <a:t>regăseşte</a:t>
            </a:r>
            <a:r>
              <a:rPr lang="en-US" sz="1200" spc="-70" dirty="0">
                <a:latin typeface="Times New Roman" panose="02020603050405020304" pitchFamily="18" charset="0"/>
                <a:ea typeface="Calibri" panose="020F0502020204030204" pitchFamily="34" charset="0"/>
                <a:cs typeface="Times New Roman" panose="02020603050405020304" pitchFamily="18" charset="0"/>
              </a:rPr>
              <a:t> </a:t>
            </a:r>
            <a:r>
              <a:rPr lang="en-US" sz="1200" spc="-70" dirty="0" err="1">
                <a:latin typeface="Times New Roman" panose="02020603050405020304" pitchFamily="18" charset="0"/>
                <a:ea typeface="Calibri" panose="020F0502020204030204" pitchFamily="34" charset="0"/>
                <a:cs typeface="Times New Roman" panose="02020603050405020304" pitchFamily="18" charset="0"/>
              </a:rPr>
              <a:t>pe</a:t>
            </a:r>
            <a:r>
              <a:rPr lang="en-US" sz="1200" spc="-70" dirty="0">
                <a:latin typeface="Times New Roman" panose="02020603050405020304" pitchFamily="18" charset="0"/>
                <a:ea typeface="Calibri" panose="020F0502020204030204" pitchFamily="34" charset="0"/>
                <a:cs typeface="Times New Roman" panose="02020603050405020304" pitchFamily="18" charset="0"/>
              </a:rPr>
              <a:t> </a:t>
            </a:r>
            <a:r>
              <a:rPr lang="en-US" sz="1200" spc="-70" dirty="0" err="1">
                <a:latin typeface="Times New Roman" panose="02020603050405020304" pitchFamily="18" charset="0"/>
                <a:ea typeface="Calibri" panose="020F0502020204030204" pitchFamily="34" charset="0"/>
                <a:cs typeface="Times New Roman" panose="02020603050405020304" pitchFamily="18" charset="0"/>
              </a:rPr>
              <a:t>actul</a:t>
            </a:r>
            <a:r>
              <a:rPr lang="en-US" sz="1200" spc="-70" dirty="0">
                <a:latin typeface="Times New Roman" panose="02020603050405020304" pitchFamily="18" charset="0"/>
                <a:ea typeface="Calibri" panose="020F0502020204030204" pitchFamily="34" charset="0"/>
                <a:cs typeface="Times New Roman" panose="02020603050405020304" pitchFamily="18" charset="0"/>
              </a:rPr>
              <a:t> de </a:t>
            </a:r>
            <a:r>
              <a:rPr lang="en-US" sz="1200" spc="-70" dirty="0" err="1">
                <a:latin typeface="Times New Roman" panose="02020603050405020304" pitchFamily="18" charset="0"/>
                <a:ea typeface="Calibri" panose="020F0502020204030204" pitchFamily="34" charset="0"/>
                <a:cs typeface="Times New Roman" panose="02020603050405020304" pitchFamily="18" charset="0"/>
              </a:rPr>
              <a:t>numire</a:t>
            </a:r>
            <a:r>
              <a:rPr lang="en-US" sz="1200" spc="-7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1200" b="1"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ro-RO" sz="1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Perioada</a:t>
            </a:r>
            <a:r>
              <a:rPr 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22-30 </a:t>
            </a:r>
            <a:r>
              <a:rPr lang="en-US" sz="1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ianuarie</a:t>
            </a:r>
            <a:r>
              <a:rPr 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2024</a:t>
            </a:r>
            <a:endParaRPr lang="ro-RO"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5000"/>
              </a:lnSpc>
              <a:spcAft>
                <a:spcPts val="300"/>
              </a:spcAft>
              <a:buNone/>
            </a:pPr>
            <a:r>
              <a:rPr lang="en-US" sz="1200" spc="-7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  Analizarea </a:t>
            </a:r>
            <a:r>
              <a:rPr lang="ro-RO" sz="1200" b="1" spc="-75" dirty="0" smtClean="0">
                <a:latin typeface="Times New Roman" panose="02020603050405020304" pitchFamily="18" charset="0"/>
                <a:ea typeface="Calibri" panose="020F0502020204030204" pitchFamily="34" charset="0"/>
                <a:cs typeface="Times New Roman" panose="02020603050405020304" pitchFamily="18" charset="0"/>
              </a:rPr>
              <a:t>contestaţiilor</a:t>
            </a:r>
            <a:r>
              <a:rPr lang="ro-RO" sz="1200" b="1" spc="-7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0" dirty="0">
                <a:latin typeface="Times New Roman" panose="02020603050405020304" pitchFamily="18" charset="0"/>
                <a:ea typeface="Calibri" panose="020F0502020204030204" pitchFamily="34" charset="0"/>
                <a:cs typeface="Times New Roman" panose="02020603050405020304" pitchFamily="18" charset="0"/>
              </a:rPr>
              <a:t>privind</a:t>
            </a:r>
            <a:r>
              <a:rPr lang="ro-RO" sz="1200" spc="-75" dirty="0">
                <a:latin typeface="Times New Roman" panose="02020603050405020304" pitchFamily="18" charset="0"/>
                <a:ea typeface="Calibri" panose="020F0502020204030204" pitchFamily="34" charset="0"/>
                <a:cs typeface="Times New Roman" panose="02020603050405020304" pitchFamily="18" charset="0"/>
              </a:rPr>
              <a:t> soluţionarea</a:t>
            </a:r>
            <a:r>
              <a:rPr lang="ro-RO" sz="1200" spc="-70" dirty="0">
                <a:latin typeface="Times New Roman" panose="02020603050405020304" pitchFamily="18" charset="0"/>
                <a:ea typeface="Calibri" panose="020F0502020204030204" pitchFamily="34" charset="0"/>
                <a:cs typeface="Times New Roman" panose="02020603050405020304" pitchFamily="18" charset="0"/>
              </a:rPr>
              <a:t> </a:t>
            </a:r>
            <a:r>
              <a:rPr lang="ro-RO" sz="1200" b="1" spc="-75" dirty="0">
                <a:latin typeface="Times New Roman" panose="02020603050405020304" pitchFamily="18" charset="0"/>
                <a:ea typeface="Calibri" panose="020F0502020204030204" pitchFamily="34" charset="0"/>
                <a:cs typeface="Times New Roman" panose="02020603050405020304" pitchFamily="18" charset="0"/>
              </a:rPr>
              <a:t>cererilor </a:t>
            </a:r>
            <a:r>
              <a:rPr lang="ro-RO" sz="1200" b="1" spc="-45" dirty="0">
                <a:latin typeface="Times New Roman" panose="02020603050405020304" pitchFamily="18" charset="0"/>
                <a:ea typeface="Calibri" panose="020F0502020204030204" pitchFamily="34" charset="0"/>
                <a:cs typeface="Times New Roman" panose="02020603050405020304" pitchFamily="18" charset="0"/>
              </a:rPr>
              <a:t>de</a:t>
            </a:r>
            <a:r>
              <a:rPr lang="ro-RO" sz="1200" b="1" spc="-70" dirty="0">
                <a:latin typeface="Times New Roman" panose="02020603050405020304" pitchFamily="18" charset="0"/>
                <a:ea typeface="Calibri" panose="020F0502020204030204" pitchFamily="34" charset="0"/>
                <a:cs typeface="Times New Roman" panose="02020603050405020304" pitchFamily="18" charset="0"/>
              </a:rPr>
              <a:t> </a:t>
            </a:r>
            <a:r>
              <a:rPr lang="ro-RO" sz="1200" b="1" spc="-75" dirty="0" smtClean="0">
                <a:latin typeface="Times New Roman" panose="02020603050405020304" pitchFamily="18" charset="0"/>
                <a:ea typeface="Calibri" panose="020F0502020204030204" pitchFamily="34" charset="0"/>
                <a:cs typeface="Times New Roman" panose="02020603050405020304" pitchFamily="18" charset="0"/>
              </a:rPr>
              <a:t>întregire</a:t>
            </a:r>
            <a:r>
              <a:rPr lang="ro-RO" sz="1200" spc="-8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dirty="0">
                <a:latin typeface="Times New Roman" panose="02020603050405020304" pitchFamily="18" charset="0"/>
                <a:ea typeface="Calibri" panose="020F0502020204030204" pitchFamily="34" charset="0"/>
                <a:cs typeface="Times New Roman" panose="02020603050405020304" pitchFamily="18" charset="0"/>
              </a:rPr>
              <a:t>a</a:t>
            </a:r>
            <a:r>
              <a:rPr lang="ro-RO" sz="1200" spc="-75" dirty="0">
                <a:latin typeface="Times New Roman" panose="02020603050405020304" pitchFamily="18" charset="0"/>
                <a:ea typeface="Calibri" panose="020F0502020204030204" pitchFamily="34" charset="0"/>
                <a:cs typeface="Times New Roman" panose="02020603050405020304" pitchFamily="18" charset="0"/>
              </a:rPr>
              <a:t> </a:t>
            </a:r>
            <a:r>
              <a:rPr lang="ro-RO" sz="1200" spc="-70" dirty="0">
                <a:latin typeface="Times New Roman" panose="02020603050405020304" pitchFamily="18" charset="0"/>
                <a:ea typeface="Calibri" panose="020F0502020204030204" pitchFamily="34" charset="0"/>
                <a:cs typeface="Times New Roman" panose="02020603050405020304" pitchFamily="18" charset="0"/>
              </a:rPr>
              <a:t>normei</a:t>
            </a:r>
            <a:r>
              <a:rPr lang="ro-RO" sz="1200" spc="-80" dirty="0">
                <a:latin typeface="Times New Roman" panose="02020603050405020304" pitchFamily="18" charset="0"/>
                <a:ea typeface="Calibri" panose="020F0502020204030204" pitchFamily="34" charset="0"/>
                <a:cs typeface="Times New Roman" panose="02020603050405020304" pitchFamily="18" charset="0"/>
              </a:rPr>
              <a:t> </a:t>
            </a:r>
            <a:r>
              <a:rPr lang="ro-RO" sz="1200" spc="-70" dirty="0">
                <a:latin typeface="Times New Roman" panose="02020603050405020304" pitchFamily="18" charset="0"/>
                <a:ea typeface="Calibri" panose="020F0502020204030204" pitchFamily="34" charset="0"/>
                <a:cs typeface="Times New Roman" panose="02020603050405020304" pitchFamily="18" charset="0"/>
              </a:rPr>
              <a:t>didactice</a:t>
            </a:r>
            <a:r>
              <a:rPr lang="ro-RO" sz="1200" spc="-75" dirty="0">
                <a:latin typeface="Times New Roman" panose="02020603050405020304" pitchFamily="18" charset="0"/>
                <a:ea typeface="Calibri" panose="020F0502020204030204" pitchFamily="34" charset="0"/>
                <a:cs typeface="Times New Roman" panose="02020603050405020304" pitchFamily="18" charset="0"/>
              </a:rPr>
              <a:t> </a:t>
            </a:r>
            <a:r>
              <a:rPr lang="ro-RO" sz="1200" spc="-45" dirty="0">
                <a:latin typeface="Times New Roman" panose="02020603050405020304" pitchFamily="18" charset="0"/>
                <a:ea typeface="Calibri" panose="020F0502020204030204" pitchFamily="34" charset="0"/>
                <a:cs typeface="Times New Roman" panose="02020603050405020304" pitchFamily="18" charset="0"/>
              </a:rPr>
              <a:t>de</a:t>
            </a:r>
            <a:r>
              <a:rPr lang="ro-RO" sz="1200" spc="-70" dirty="0">
                <a:latin typeface="Times New Roman" panose="02020603050405020304" pitchFamily="18" charset="0"/>
                <a:ea typeface="Calibri" panose="020F0502020204030204" pitchFamily="34" charset="0"/>
                <a:cs typeface="Times New Roman" panose="02020603050405020304" pitchFamily="18" charset="0"/>
              </a:rPr>
              <a:t> predare</a:t>
            </a:r>
            <a:r>
              <a:rPr lang="ro-RO" sz="1200" spc="-75" dirty="0">
                <a:latin typeface="Times New Roman" panose="02020603050405020304" pitchFamily="18" charset="0"/>
                <a:ea typeface="Calibri" panose="020F0502020204030204" pitchFamily="34" charset="0"/>
                <a:cs typeface="Times New Roman" panose="02020603050405020304" pitchFamily="18" charset="0"/>
              </a:rPr>
              <a:t> </a:t>
            </a:r>
            <a:r>
              <a:rPr lang="ro-RO" sz="1200" spc="-45" dirty="0">
                <a:latin typeface="Times New Roman" panose="02020603050405020304" pitchFamily="18" charset="0"/>
                <a:ea typeface="Calibri" panose="020F0502020204030204" pitchFamily="34" charset="0"/>
                <a:cs typeface="Times New Roman" panose="02020603050405020304" pitchFamily="18" charset="0"/>
              </a:rPr>
              <a:t>de</a:t>
            </a:r>
            <a:r>
              <a:rPr lang="ro-RO" sz="1200" spc="-70" dirty="0">
                <a:latin typeface="Times New Roman" panose="02020603050405020304" pitchFamily="18" charset="0"/>
                <a:ea typeface="Calibri" panose="020F0502020204030204" pitchFamily="34" charset="0"/>
                <a:cs typeface="Times New Roman" panose="02020603050405020304" pitchFamily="18" charset="0"/>
              </a:rPr>
              <a:t> </a:t>
            </a:r>
            <a:r>
              <a:rPr lang="ro-RO" sz="1200" spc="-65" dirty="0">
                <a:latin typeface="Times New Roman" panose="02020603050405020304" pitchFamily="18" charset="0"/>
                <a:ea typeface="Calibri" panose="020F0502020204030204" pitchFamily="34" charset="0"/>
                <a:cs typeface="Times New Roman" panose="02020603050405020304" pitchFamily="18" charset="0"/>
              </a:rPr>
              <a:t>către</a:t>
            </a:r>
            <a:r>
              <a:rPr lang="ro-RO" sz="1200" spc="-75" dirty="0">
                <a:latin typeface="Times New Roman" panose="02020603050405020304" pitchFamily="18" charset="0"/>
                <a:ea typeface="Calibri" panose="020F0502020204030204" pitchFamily="34" charset="0"/>
                <a:cs typeface="Times New Roman" panose="02020603050405020304" pitchFamily="18" charset="0"/>
              </a:rPr>
              <a:t> </a:t>
            </a:r>
            <a:r>
              <a:rPr lang="ro-RO" sz="1200" spc="-70" dirty="0">
                <a:latin typeface="Times New Roman" panose="02020603050405020304" pitchFamily="18" charset="0"/>
                <a:ea typeface="Calibri" panose="020F0502020204030204" pitchFamily="34" charset="0"/>
                <a:cs typeface="Times New Roman" panose="02020603050405020304" pitchFamily="18" charset="0"/>
              </a:rPr>
              <a:t>consiliul</a:t>
            </a:r>
            <a:r>
              <a:rPr lang="ro-RO" sz="1200" spc="-75" dirty="0">
                <a:latin typeface="Times New Roman" panose="02020603050405020304" pitchFamily="18" charset="0"/>
                <a:ea typeface="Calibri" panose="020F0502020204030204" pitchFamily="34" charset="0"/>
                <a:cs typeface="Times New Roman" panose="02020603050405020304" pitchFamily="18" charset="0"/>
              </a:rPr>
              <a:t> </a:t>
            </a:r>
            <a:r>
              <a:rPr lang="ro-RO" sz="1200" spc="-40" dirty="0">
                <a:latin typeface="Times New Roman" panose="02020603050405020304" pitchFamily="18" charset="0"/>
                <a:ea typeface="Calibri" panose="020F0502020204030204" pitchFamily="34" charset="0"/>
                <a:cs typeface="Times New Roman" panose="02020603050405020304" pitchFamily="18" charset="0"/>
              </a:rPr>
              <a:t>de</a:t>
            </a:r>
            <a:r>
              <a:rPr lang="ro-RO" sz="1200" spc="495" dirty="0">
                <a:latin typeface="Times New Roman" panose="02020603050405020304" pitchFamily="18" charset="0"/>
                <a:ea typeface="Calibri" panose="020F0502020204030204" pitchFamily="34" charset="0"/>
                <a:cs typeface="Times New Roman" panose="02020603050405020304" pitchFamily="18" charset="0"/>
              </a:rPr>
              <a:t> </a:t>
            </a:r>
            <a:r>
              <a:rPr lang="ro-RO" sz="1200" spc="-75" dirty="0">
                <a:latin typeface="Times New Roman" panose="02020603050405020304" pitchFamily="18" charset="0"/>
                <a:ea typeface="Calibri" panose="020F0502020204030204" pitchFamily="34" charset="0"/>
                <a:cs typeface="Times New Roman" panose="02020603050405020304" pitchFamily="18" charset="0"/>
              </a:rPr>
              <a:t>administrație</a:t>
            </a:r>
            <a:r>
              <a:rPr lang="ro-RO" sz="1200" spc="-120" dirty="0">
                <a:latin typeface="Times New Roman" panose="02020603050405020304" pitchFamily="18" charset="0"/>
                <a:ea typeface="Calibri" panose="020F0502020204030204" pitchFamily="34" charset="0"/>
                <a:cs typeface="Times New Roman" panose="02020603050405020304" pitchFamily="18" charset="0"/>
              </a:rPr>
              <a:t> </a:t>
            </a:r>
            <a:r>
              <a:rPr lang="ro-RO" sz="1200" spc="-45" dirty="0">
                <a:latin typeface="Times New Roman" panose="02020603050405020304" pitchFamily="18" charset="0"/>
                <a:ea typeface="Calibri" panose="020F0502020204030204" pitchFamily="34" charset="0"/>
                <a:cs typeface="Times New Roman" panose="02020603050405020304" pitchFamily="18" charset="0"/>
              </a:rPr>
              <a:t>al</a:t>
            </a:r>
            <a:r>
              <a:rPr lang="ro-RO" sz="1200" spc="-115" dirty="0">
                <a:latin typeface="Times New Roman" panose="02020603050405020304" pitchFamily="18" charset="0"/>
                <a:ea typeface="Calibri" panose="020F0502020204030204" pitchFamily="34" charset="0"/>
                <a:cs typeface="Times New Roman" panose="02020603050405020304" pitchFamily="18" charset="0"/>
              </a:rPr>
              <a:t> </a:t>
            </a:r>
            <a:r>
              <a:rPr lang="ro-RO" sz="1200" spc="-75" dirty="0">
                <a:latin typeface="Times New Roman" panose="02020603050405020304" pitchFamily="18" charset="0"/>
                <a:ea typeface="Calibri" panose="020F0502020204030204" pitchFamily="34" charset="0"/>
                <a:cs typeface="Times New Roman" panose="02020603050405020304" pitchFamily="18" charset="0"/>
              </a:rPr>
              <a:t>inspectoratului</a:t>
            </a:r>
            <a:r>
              <a:rPr lang="ro-RO" sz="1200" spc="-120" dirty="0">
                <a:latin typeface="Times New Roman" panose="02020603050405020304" pitchFamily="18" charset="0"/>
                <a:ea typeface="Calibri" panose="020F0502020204030204" pitchFamily="34" charset="0"/>
                <a:cs typeface="Times New Roman" panose="02020603050405020304" pitchFamily="18" charset="0"/>
              </a:rPr>
              <a:t> </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școlar  </a:t>
            </a:r>
            <a:r>
              <a:rPr lang="ro-RO" sz="1200" spc="-75" dirty="0">
                <a:latin typeface="Times New Roman" panose="02020603050405020304" pitchFamily="18" charset="0"/>
                <a:ea typeface="Calibri" panose="020F0502020204030204" pitchFamily="34" charset="0"/>
                <a:cs typeface="Times New Roman" panose="02020603050405020304" pitchFamily="18" charset="0"/>
              </a:rPr>
              <a:t>şi stabilirea listei finale a cadrelor didactice titulare pentru care se acordă </a:t>
            </a:r>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întregirea</a:t>
            </a:r>
            <a:r>
              <a:rPr lang="en-US" sz="1200" spc="-75" dirty="0" smtClean="0">
                <a:latin typeface="Times New Roman" panose="02020603050405020304" pitchFamily="18" charset="0"/>
                <a:ea typeface="Calibri" panose="020F0502020204030204" pitchFamily="34" charset="0"/>
                <a:cs typeface="Times New Roman" panose="02020603050405020304" pitchFamily="18" charset="0"/>
              </a:rPr>
              <a:t>.</a:t>
            </a:r>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7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200" b="1" spc="-7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1200" b="1" spc="-7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200" b="1" spc="-7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200" b="1" spc="-7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a:t>
            </a:r>
            <a:r>
              <a:rPr lang="ro-RO" sz="1200" b="1" spc="-6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ermen</a:t>
            </a:r>
            <a:r>
              <a:rPr lang="ro-RO" sz="1200" b="1" spc="-6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b="1" spc="-6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31</a:t>
            </a:r>
            <a:r>
              <a:rPr lang="ro-RO" sz="1200" b="1" spc="-6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ianuarie 202</a:t>
            </a:r>
            <a:r>
              <a:rPr lang="en-US" sz="1200" b="1" spc="-6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endParaRPr lang="ro-RO" sz="1200" b="1" spc="-6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1637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68351" y="-78053"/>
            <a:ext cx="8530683" cy="5285676"/>
          </a:xfrm>
        </p:spPr>
        <p:txBody>
          <a:bodyPr/>
          <a:lstStyle/>
          <a:p>
            <a:pPr marL="0" indent="0">
              <a:lnSpc>
                <a:spcPct val="115000"/>
              </a:lnSpc>
              <a:spcAft>
                <a:spcPts val="300"/>
              </a:spcAft>
              <a:buNone/>
            </a:pPr>
            <a:r>
              <a:rPr lang="ro-RO" dirty="0"/>
              <a:t>- </a:t>
            </a:r>
            <a:r>
              <a:rPr lang="ro-RO" sz="1300" b="1" spc="-7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Completarea normei didactice </a:t>
            </a:r>
            <a:r>
              <a:rPr lang="ro-RO" sz="1300" spc="-7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de predare pe perioadă determinată pentru </a:t>
            </a:r>
            <a:r>
              <a:rPr lang="ro-RO" sz="1300" b="1" spc="-7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cadrele didactice debutante prevăzute la art. 24 alin. (4) şi (6) </a:t>
            </a:r>
            <a:r>
              <a:rPr lang="ro-RO" sz="1300" spc="-7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din Metodologie la nivelul unităţii/unităţilor de învăţământ/consorțiului şcolar, cărora li se poate constitui cel puţin o jumătate de normă didactică de predare în baza documentelor de numire/transfer/repartizare pe post/catedră; 	</a:t>
            </a:r>
            <a:r>
              <a:rPr lang="ro-RO" sz="1300" spc="-70" dirty="0">
                <a:latin typeface="Times New Roman" panose="02020603050405020304" pitchFamily="18" charset="0"/>
                <a:ea typeface="Calibri" panose="020F0502020204030204" pitchFamily="34" charset="0"/>
                <a:cs typeface="Times New Roman" panose="02020603050405020304" pitchFamily="18" charset="0"/>
              </a:rPr>
              <a:t>		</a:t>
            </a:r>
            <a:r>
              <a:rPr lang="ro-RO" sz="1300" spc="-7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Perioada</a:t>
            </a:r>
            <a:r>
              <a:rPr lang="en-US" sz="13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a:t>
            </a:r>
            <a:r>
              <a:rPr lang="ro-RO" sz="13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a:t>
            </a:r>
            <a:r>
              <a:rPr lang="en-US" sz="13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ro-RO" sz="13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29</a:t>
            </a:r>
            <a:r>
              <a:rPr lang="en-US" sz="13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ianuarie</a:t>
            </a:r>
            <a:r>
              <a:rPr lang="en-US" sz="13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2024</a:t>
            </a:r>
            <a:endParaRPr lang="ro-RO" sz="13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71437" indent="0" algn="just">
              <a:buNone/>
            </a:pPr>
            <a:r>
              <a:rPr lang="en-US" sz="1300" dirty="0" smtClean="0">
                <a:solidFill>
                  <a:schemeClr val="tx1"/>
                </a:solidFill>
                <a:latin typeface="Times New Roman" panose="02020603050405020304" pitchFamily="18" charset="0"/>
                <a:cs typeface="Times New Roman" panose="02020603050405020304" pitchFamily="18" charset="0"/>
              </a:rPr>
              <a:t>- </a:t>
            </a:r>
            <a:r>
              <a:rPr lang="ro-RO" sz="1300" b="1" dirty="0" smtClean="0">
                <a:solidFill>
                  <a:schemeClr val="tx1"/>
                </a:solidFill>
                <a:latin typeface="Times New Roman" panose="02020603050405020304" pitchFamily="18" charset="0"/>
                <a:cs typeface="Times New Roman" panose="02020603050405020304" pitchFamily="18" charset="0"/>
              </a:rPr>
              <a:t>A</a:t>
            </a:r>
            <a:r>
              <a:rPr lang="ro-RO" sz="1300" b="1" spc="-7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nalizarea </a:t>
            </a:r>
            <a:r>
              <a:rPr lang="ro-RO" sz="1300" b="1" spc="-7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cererilor cadrelor didactice titulare prevăzute la art. 28 alin. (1) şi (2)</a:t>
            </a:r>
            <a:r>
              <a:rPr lang="ro-RO" sz="1300" spc="-7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din Metodologie în consiliile de administraţie ale unităţilor de învăţământ şi comunicarea, la inspectoratele școlare, a acordului/acordului de principiu/refuzului </a:t>
            </a:r>
            <a:r>
              <a:rPr lang="en-US" sz="1300" spc="-7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motivat</a:t>
            </a:r>
            <a:r>
              <a:rPr lang="en-US" sz="1300" spc="-7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o-RO" sz="1300" spc="-7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cadrelor </a:t>
            </a:r>
            <a:r>
              <a:rPr lang="ro-RO" sz="1300" spc="-7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didactice titulare pentru </a:t>
            </a:r>
            <a:r>
              <a:rPr lang="ro-RO" sz="1300" spc="-7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transfer; 		</a:t>
            </a:r>
            <a:r>
              <a:rPr lang="ro-RO" sz="1300" spc="-7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300" spc="-7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300" b="1" dirty="0" smtClean="0">
                <a:solidFill>
                  <a:srgbClr val="FF0000"/>
                </a:solidFill>
                <a:latin typeface="Times New Roman" panose="02020603050405020304" pitchFamily="18" charset="0"/>
                <a:cs typeface="Times New Roman" panose="02020603050405020304" pitchFamily="18" charset="0"/>
              </a:rPr>
              <a:t>Termen</a:t>
            </a:r>
            <a:r>
              <a:rPr lang="ro-RO" sz="1300" b="1" dirty="0">
                <a:solidFill>
                  <a:srgbClr val="FF0000"/>
                </a:solidFill>
                <a:latin typeface="Times New Roman" panose="02020603050405020304" pitchFamily="18" charset="0"/>
                <a:cs typeface="Times New Roman" panose="02020603050405020304" pitchFamily="18" charset="0"/>
              </a:rPr>
              <a:t>: </a:t>
            </a:r>
            <a:r>
              <a:rPr lang="ro-RO" sz="1300" b="1" dirty="0" smtClean="0">
                <a:solidFill>
                  <a:srgbClr val="FF0000"/>
                </a:solidFill>
                <a:latin typeface="Times New Roman" panose="02020603050405020304" pitchFamily="18" charset="0"/>
                <a:cs typeface="Times New Roman" panose="02020603050405020304" pitchFamily="18" charset="0"/>
              </a:rPr>
              <a:t>3</a:t>
            </a:r>
            <a:r>
              <a:rPr lang="en-US" sz="1300" b="1" dirty="0" smtClean="0">
                <a:solidFill>
                  <a:srgbClr val="FF0000"/>
                </a:solidFill>
                <a:latin typeface="Times New Roman" panose="02020603050405020304" pitchFamily="18" charset="0"/>
                <a:cs typeface="Times New Roman" panose="02020603050405020304" pitchFamily="18" charset="0"/>
              </a:rPr>
              <a:t>1</a:t>
            </a:r>
            <a:r>
              <a:rPr lang="ro-RO" sz="1300" b="1" dirty="0" smtClean="0">
                <a:solidFill>
                  <a:srgbClr val="FF0000"/>
                </a:solidFill>
                <a:latin typeface="Times New Roman" panose="02020603050405020304" pitchFamily="18" charset="0"/>
                <a:cs typeface="Times New Roman" panose="02020603050405020304" pitchFamily="18" charset="0"/>
              </a:rPr>
              <a:t> </a:t>
            </a:r>
            <a:r>
              <a:rPr lang="ro-RO" sz="1300" b="1" dirty="0">
                <a:solidFill>
                  <a:srgbClr val="FF0000"/>
                </a:solidFill>
                <a:latin typeface="Times New Roman" panose="02020603050405020304" pitchFamily="18" charset="0"/>
                <a:cs typeface="Times New Roman" panose="02020603050405020304" pitchFamily="18" charset="0"/>
              </a:rPr>
              <a:t>ianuarie 2024 </a:t>
            </a:r>
            <a:endParaRPr lang="en-US" sz="1300" b="1" dirty="0" smtClean="0">
              <a:solidFill>
                <a:srgbClr val="FF0000"/>
              </a:solidFill>
              <a:latin typeface="Times New Roman" panose="02020603050405020304" pitchFamily="18" charset="0"/>
              <a:cs typeface="Times New Roman" panose="02020603050405020304" pitchFamily="18" charset="0"/>
            </a:endParaRPr>
          </a:p>
          <a:p>
            <a:endParaRPr lang="ro-RO" sz="1300" dirty="0"/>
          </a:p>
          <a:p>
            <a:pPr marL="127000" indent="0" algn="just">
              <a:buNone/>
            </a:pPr>
            <a:r>
              <a:rPr lang="en-US" sz="1300" dirty="0" smtClean="0">
                <a:latin typeface="Times New Roman" panose="02020603050405020304" pitchFamily="18" charset="0"/>
                <a:cs typeface="Times New Roman" panose="02020603050405020304" pitchFamily="18" charset="0"/>
              </a:rPr>
              <a:t>- </a:t>
            </a:r>
            <a:r>
              <a:rPr lang="en-US" sz="1300" b="1" dirty="0" smtClean="0">
                <a:solidFill>
                  <a:schemeClr val="tx1"/>
                </a:solidFill>
                <a:latin typeface="Times New Roman" panose="02020603050405020304" pitchFamily="18" charset="0"/>
                <a:cs typeface="Times New Roman" panose="02020603050405020304" pitchFamily="18" charset="0"/>
              </a:rPr>
              <a:t>C</a:t>
            </a:r>
            <a:r>
              <a:rPr lang="ro-RO" sz="1300" b="1" dirty="0" smtClean="0">
                <a:solidFill>
                  <a:schemeClr val="tx1"/>
                </a:solidFill>
                <a:latin typeface="Times New Roman" panose="02020603050405020304" pitchFamily="18" charset="0"/>
                <a:cs typeface="Times New Roman" panose="02020603050405020304" pitchFamily="18" charset="0"/>
              </a:rPr>
              <a:t>onstituirea </a:t>
            </a:r>
            <a:r>
              <a:rPr lang="ro-RO" sz="1300" b="1" dirty="0">
                <a:solidFill>
                  <a:schemeClr val="tx1"/>
                </a:solidFill>
                <a:latin typeface="Times New Roman" panose="02020603050405020304" pitchFamily="18" charset="0"/>
                <a:cs typeface="Times New Roman" panose="02020603050405020304" pitchFamily="18" charset="0"/>
              </a:rPr>
              <a:t>normei didactice de predare</a:t>
            </a:r>
            <a:r>
              <a:rPr lang="ro-RO" sz="1300" dirty="0">
                <a:solidFill>
                  <a:schemeClr val="tx1"/>
                </a:solidFill>
                <a:latin typeface="Times New Roman" panose="02020603050405020304" pitchFamily="18" charset="0"/>
                <a:cs typeface="Times New Roman" panose="02020603050405020304" pitchFamily="18" charset="0"/>
              </a:rPr>
              <a:t>, întregirea normei didactice de predare pentru </a:t>
            </a:r>
            <a:r>
              <a:rPr lang="ro-RO" sz="1300" b="1" dirty="0">
                <a:solidFill>
                  <a:schemeClr val="tx1"/>
                </a:solidFill>
                <a:latin typeface="Times New Roman" panose="02020603050405020304" pitchFamily="18" charset="0"/>
                <a:cs typeface="Times New Roman" panose="02020603050405020304" pitchFamily="18" charset="0"/>
              </a:rPr>
              <a:t>cadrele didactice angajate pe durata de viabilitate a postului/catedrei</a:t>
            </a:r>
            <a:r>
              <a:rPr lang="ro-RO" sz="1300" dirty="0">
                <a:solidFill>
                  <a:schemeClr val="tx1"/>
                </a:solidFill>
                <a:latin typeface="Times New Roman" panose="02020603050405020304" pitchFamily="18" charset="0"/>
                <a:cs typeface="Times New Roman" panose="02020603050405020304" pitchFamily="18" charset="0"/>
              </a:rPr>
              <a:t> în două sau mai multe unităţi de învăţământ ori pe două sau mai multe specializări și comunicarea, la inspectoratele școlare, a acordului/acordului de principiu/refuzului cadrelor didactice angajate pe durata de viabilitate a postului/catedrei pentru întregirea normei didactice, urmată de completarea normei didactice de predare pe perioadă determinată, la nivelul unităţilor de învăţământ în care sunt angajate/consorţiului şcolar, pentru cadrele didactice angajate pe durata de viabilitate a postului/catedrei, cărora li se poate constitui cel puţin o jumătate de normă didactică de predare în baza documentelor de repartizare pe post/catedră; </a:t>
            </a:r>
            <a:r>
              <a:rPr lang="en-US" sz="1300" dirty="0" smtClean="0">
                <a:solidFill>
                  <a:schemeClr val="tx1"/>
                </a:solidFill>
                <a:latin typeface="Times New Roman" panose="02020603050405020304" pitchFamily="18" charset="0"/>
                <a:cs typeface="Times New Roman" panose="02020603050405020304" pitchFamily="18" charset="0"/>
              </a:rPr>
              <a:t>																										</a:t>
            </a:r>
            <a:r>
              <a:rPr lang="ro-RO" sz="1300" b="1" dirty="0" smtClean="0">
                <a:solidFill>
                  <a:srgbClr val="FF0000"/>
                </a:solidFill>
                <a:latin typeface="Times New Roman" panose="02020603050405020304" pitchFamily="18" charset="0"/>
                <a:cs typeface="Times New Roman" panose="02020603050405020304" pitchFamily="18" charset="0"/>
              </a:rPr>
              <a:t>Perioada</a:t>
            </a:r>
            <a:r>
              <a:rPr lang="ro-RO" sz="1300" b="1" dirty="0">
                <a:solidFill>
                  <a:srgbClr val="FF0000"/>
                </a:solidFill>
                <a:latin typeface="Times New Roman" panose="02020603050405020304" pitchFamily="18" charset="0"/>
                <a:cs typeface="Times New Roman" panose="02020603050405020304" pitchFamily="18" charset="0"/>
              </a:rPr>
              <a:t>: 25-30 ianuarie 2024</a:t>
            </a:r>
            <a:r>
              <a:rPr lang="ro-RO" sz="1300" b="1" dirty="0">
                <a:solidFill>
                  <a:srgbClr val="FF0000"/>
                </a:solidFill>
              </a:rPr>
              <a:t> </a:t>
            </a:r>
            <a:endParaRPr lang="ro-RO" sz="1300" b="1" spc="-7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127000" indent="0">
              <a:buNone/>
            </a:pPr>
            <a:endParaRPr lang="ro-RO" sz="1300" dirty="0"/>
          </a:p>
          <a:p>
            <a:pPr marL="127000" indent="0">
              <a:buNone/>
            </a:pPr>
            <a:r>
              <a:rPr lang="en-US" sz="1300" dirty="0" smtClean="0">
                <a:solidFill>
                  <a:schemeClr val="tx1"/>
                </a:solidFill>
                <a:latin typeface="Times New Roman" panose="02020603050405020304" pitchFamily="18" charset="0"/>
                <a:cs typeface="Times New Roman" panose="02020603050405020304" pitchFamily="18" charset="0"/>
              </a:rPr>
              <a:t>- </a:t>
            </a:r>
            <a:r>
              <a:rPr lang="en-US" sz="1300" dirty="0">
                <a:solidFill>
                  <a:schemeClr val="tx1"/>
                </a:solidFill>
                <a:latin typeface="Times New Roman" panose="02020603050405020304" pitchFamily="18" charset="0"/>
                <a:cs typeface="Times New Roman" panose="02020603050405020304" pitchFamily="18" charset="0"/>
              </a:rPr>
              <a:t>D</a:t>
            </a:r>
            <a:r>
              <a:rPr lang="ro-RO" sz="1300" dirty="0" smtClean="0">
                <a:solidFill>
                  <a:schemeClr val="tx1"/>
                </a:solidFill>
                <a:latin typeface="Times New Roman" panose="02020603050405020304" pitchFamily="18" charset="0"/>
                <a:cs typeface="Times New Roman" panose="02020603050405020304" pitchFamily="18" charset="0"/>
              </a:rPr>
              <a:t>epunerea </a:t>
            </a:r>
            <a:r>
              <a:rPr lang="ro-RO" sz="1300" dirty="0">
                <a:solidFill>
                  <a:schemeClr val="tx1"/>
                </a:solidFill>
                <a:latin typeface="Times New Roman" panose="02020603050405020304" pitchFamily="18" charset="0"/>
                <a:cs typeface="Times New Roman" panose="02020603050405020304" pitchFamily="18" charset="0"/>
              </a:rPr>
              <a:t>şi înregistrarea contestaţiilor la inspectoratele şcolare </a:t>
            </a:r>
            <a:r>
              <a:rPr lang="en-US" sz="1300" dirty="0" smtClean="0">
                <a:solidFill>
                  <a:schemeClr val="tx1"/>
                </a:solidFill>
                <a:latin typeface="Times New Roman" panose="02020603050405020304" pitchFamily="18" charset="0"/>
                <a:cs typeface="Times New Roman" panose="02020603050405020304" pitchFamily="18" charset="0"/>
              </a:rPr>
              <a:t>			</a:t>
            </a:r>
            <a:r>
              <a:rPr lang="ro-RO" sz="1300" b="1" dirty="0" smtClean="0">
                <a:solidFill>
                  <a:srgbClr val="FF0000"/>
                </a:solidFill>
                <a:latin typeface="Times New Roman" panose="02020603050405020304" pitchFamily="18" charset="0"/>
                <a:cs typeface="Times New Roman" panose="02020603050405020304" pitchFamily="18" charset="0"/>
              </a:rPr>
              <a:t> </a:t>
            </a:r>
            <a:r>
              <a:rPr lang="ro-RO" sz="1300" b="1" dirty="0">
                <a:solidFill>
                  <a:srgbClr val="FF0000"/>
                </a:solidFill>
                <a:latin typeface="Times New Roman" panose="02020603050405020304" pitchFamily="18" charset="0"/>
                <a:cs typeface="Times New Roman" panose="02020603050405020304" pitchFamily="18" charset="0"/>
              </a:rPr>
              <a:t>Perioada: </a:t>
            </a:r>
            <a:r>
              <a:rPr lang="ro-RO" sz="1300" b="1" dirty="0" smtClean="0">
                <a:solidFill>
                  <a:srgbClr val="FF0000"/>
                </a:solidFill>
                <a:latin typeface="Times New Roman" panose="02020603050405020304" pitchFamily="18" charset="0"/>
                <a:cs typeface="Times New Roman" panose="02020603050405020304" pitchFamily="18" charset="0"/>
              </a:rPr>
              <a:t>3</a:t>
            </a:r>
            <a:r>
              <a:rPr lang="en-US" sz="1300" b="1" dirty="0" smtClean="0">
                <a:solidFill>
                  <a:srgbClr val="FF0000"/>
                </a:solidFill>
                <a:latin typeface="Times New Roman" panose="02020603050405020304" pitchFamily="18" charset="0"/>
                <a:cs typeface="Times New Roman" panose="02020603050405020304" pitchFamily="18" charset="0"/>
              </a:rPr>
              <a:t>1</a:t>
            </a:r>
            <a:r>
              <a:rPr lang="ro-RO" sz="1300" b="1" dirty="0" smtClean="0">
                <a:solidFill>
                  <a:srgbClr val="FF0000"/>
                </a:solidFill>
                <a:latin typeface="Times New Roman" panose="02020603050405020304" pitchFamily="18" charset="0"/>
                <a:cs typeface="Times New Roman" panose="02020603050405020304" pitchFamily="18" charset="0"/>
              </a:rPr>
              <a:t> </a:t>
            </a:r>
            <a:r>
              <a:rPr lang="ro-RO" sz="1300" b="1" dirty="0">
                <a:solidFill>
                  <a:srgbClr val="FF0000"/>
                </a:solidFill>
                <a:latin typeface="Times New Roman" panose="02020603050405020304" pitchFamily="18" charset="0"/>
                <a:cs typeface="Times New Roman" panose="02020603050405020304" pitchFamily="18" charset="0"/>
              </a:rPr>
              <a:t>ianuarie </a:t>
            </a:r>
            <a:r>
              <a:rPr lang="en-US" sz="1300" b="1" dirty="0" smtClean="0">
                <a:solidFill>
                  <a:srgbClr val="FF0000"/>
                </a:solidFill>
                <a:latin typeface="Times New Roman" panose="02020603050405020304" pitchFamily="18" charset="0"/>
                <a:cs typeface="Times New Roman" panose="02020603050405020304" pitchFamily="18" charset="0"/>
              </a:rPr>
              <a:t>-1 </a:t>
            </a:r>
            <a:r>
              <a:rPr lang="en-US" sz="1300" b="1" dirty="0" err="1" smtClean="0">
                <a:solidFill>
                  <a:srgbClr val="FF0000"/>
                </a:solidFill>
                <a:latin typeface="Times New Roman" panose="02020603050405020304" pitchFamily="18" charset="0"/>
                <a:cs typeface="Times New Roman" panose="02020603050405020304" pitchFamily="18" charset="0"/>
              </a:rPr>
              <a:t>februarie</a:t>
            </a:r>
            <a:r>
              <a:rPr lang="en-US" sz="1300" b="1" dirty="0" smtClean="0">
                <a:solidFill>
                  <a:srgbClr val="FF0000"/>
                </a:solidFill>
                <a:latin typeface="Times New Roman" panose="02020603050405020304" pitchFamily="18" charset="0"/>
                <a:cs typeface="Times New Roman" panose="02020603050405020304" pitchFamily="18" charset="0"/>
              </a:rPr>
              <a:t> </a:t>
            </a:r>
            <a:r>
              <a:rPr lang="ro-RO" sz="1300" b="1" dirty="0" smtClean="0">
                <a:solidFill>
                  <a:srgbClr val="FF0000"/>
                </a:solidFill>
                <a:latin typeface="Times New Roman" panose="02020603050405020304" pitchFamily="18" charset="0"/>
                <a:cs typeface="Times New Roman" panose="02020603050405020304" pitchFamily="18" charset="0"/>
              </a:rPr>
              <a:t>2024</a:t>
            </a:r>
            <a:r>
              <a:rPr lang="ro-RO" sz="1300" b="1" dirty="0" smtClean="0">
                <a:solidFill>
                  <a:srgbClr val="FF0000"/>
                </a:solidFill>
              </a:rPr>
              <a:t> </a:t>
            </a:r>
            <a:endParaRPr lang="ro-RO" sz="1300" dirty="0">
              <a:solidFill>
                <a:schemeClr val="tx1"/>
              </a:solidFill>
              <a:latin typeface="Times New Roman" panose="02020603050405020304" pitchFamily="18" charset="0"/>
              <a:cs typeface="Times New Roman" panose="02020603050405020304" pitchFamily="18" charset="0"/>
            </a:endParaRPr>
          </a:p>
          <a:p>
            <a:endParaRPr lang="ro-RO" sz="1300" dirty="0"/>
          </a:p>
          <a:p>
            <a:pPr marL="127000" indent="0" algn="just">
              <a:buNone/>
            </a:pPr>
            <a:r>
              <a:rPr lang="en-US" sz="1300" dirty="0" smtClean="0"/>
              <a:t> - </a:t>
            </a:r>
            <a:r>
              <a:rPr lang="en-US" sz="1300" dirty="0" smtClean="0">
                <a:solidFill>
                  <a:schemeClr val="tx1"/>
                </a:solidFill>
                <a:latin typeface="Times New Roman" panose="02020603050405020304" pitchFamily="18" charset="0"/>
                <a:cs typeface="Times New Roman" panose="02020603050405020304" pitchFamily="18" charset="0"/>
              </a:rPr>
              <a:t>A</a:t>
            </a:r>
            <a:r>
              <a:rPr lang="ro-RO" sz="1300" dirty="0" smtClean="0">
                <a:solidFill>
                  <a:schemeClr val="tx1"/>
                </a:solidFill>
                <a:latin typeface="Times New Roman" panose="02020603050405020304" pitchFamily="18" charset="0"/>
                <a:cs typeface="Times New Roman" panose="02020603050405020304" pitchFamily="18" charset="0"/>
              </a:rPr>
              <a:t>nalizarea </a:t>
            </a:r>
            <a:r>
              <a:rPr lang="ro-RO" sz="1300" dirty="0">
                <a:solidFill>
                  <a:schemeClr val="tx1"/>
                </a:solidFill>
                <a:latin typeface="Times New Roman" panose="02020603050405020304" pitchFamily="18" charset="0"/>
                <a:cs typeface="Times New Roman" panose="02020603050405020304" pitchFamily="18" charset="0"/>
              </a:rPr>
              <a:t>contestaţiilor în consiliul de administrație al inspectoratului școlar şi </a:t>
            </a:r>
            <a:r>
              <a:rPr lang="ro-RO" sz="1300" b="1" dirty="0">
                <a:solidFill>
                  <a:schemeClr val="tx1"/>
                </a:solidFill>
                <a:latin typeface="Times New Roman" panose="02020603050405020304" pitchFamily="18" charset="0"/>
                <a:cs typeface="Times New Roman" panose="02020603050405020304" pitchFamily="18" charset="0"/>
              </a:rPr>
              <a:t>stabilirea listei finale </a:t>
            </a:r>
            <a:r>
              <a:rPr lang="ro-RO" sz="1300" dirty="0">
                <a:solidFill>
                  <a:schemeClr val="tx1"/>
                </a:solidFill>
                <a:latin typeface="Times New Roman" panose="02020603050405020304" pitchFamily="18" charset="0"/>
                <a:cs typeface="Times New Roman" panose="02020603050405020304" pitchFamily="18" charset="0"/>
              </a:rPr>
              <a:t>a cadrelor didactice titulare prevăzute la art</a:t>
            </a:r>
            <a:r>
              <a:rPr lang="ro-RO" sz="1300" b="1" dirty="0">
                <a:solidFill>
                  <a:schemeClr val="tx1"/>
                </a:solidFill>
                <a:latin typeface="Times New Roman" panose="02020603050405020304" pitchFamily="18" charset="0"/>
                <a:cs typeface="Times New Roman" panose="02020603050405020304" pitchFamily="18" charset="0"/>
              </a:rPr>
              <a:t>. 28 alin. (1) şi (2) </a:t>
            </a:r>
            <a:r>
              <a:rPr lang="ro-RO" sz="1300" dirty="0">
                <a:solidFill>
                  <a:schemeClr val="tx1"/>
                </a:solidFill>
                <a:latin typeface="Times New Roman" panose="02020603050405020304" pitchFamily="18" charset="0"/>
                <a:cs typeface="Times New Roman" panose="02020603050405020304" pitchFamily="18" charset="0"/>
              </a:rPr>
              <a:t>din Metodologie pentru care se acordă transferul, a cadrelor didactice </a:t>
            </a:r>
            <a:r>
              <a:rPr lang="ro-RO" sz="1300" b="1" dirty="0">
                <a:solidFill>
                  <a:schemeClr val="tx1"/>
                </a:solidFill>
                <a:latin typeface="Times New Roman" panose="02020603050405020304" pitchFamily="18" charset="0"/>
                <a:cs typeface="Times New Roman" panose="02020603050405020304" pitchFamily="18" charset="0"/>
              </a:rPr>
              <a:t>debutante prevăzute la art. 24 alin. (4) şi (6) </a:t>
            </a:r>
            <a:r>
              <a:rPr lang="ro-RO" sz="1300" dirty="0">
                <a:solidFill>
                  <a:schemeClr val="tx1"/>
                </a:solidFill>
                <a:latin typeface="Times New Roman" panose="02020603050405020304" pitchFamily="18" charset="0"/>
                <a:cs typeface="Times New Roman" panose="02020603050405020304" pitchFamily="18" charset="0"/>
              </a:rPr>
              <a:t>din Metodologie pentru care se acordă completarea normei didactice de predare şi a </a:t>
            </a:r>
            <a:r>
              <a:rPr lang="ro-RO" sz="1300" b="1" dirty="0">
                <a:solidFill>
                  <a:schemeClr val="tx1"/>
                </a:solidFill>
                <a:latin typeface="Times New Roman" panose="02020603050405020304" pitchFamily="18" charset="0"/>
                <a:cs typeface="Times New Roman" panose="02020603050405020304" pitchFamily="18" charset="0"/>
              </a:rPr>
              <a:t>cadrelor didactice angajate pe durata de viabilitate a postului/catedrei </a:t>
            </a:r>
            <a:r>
              <a:rPr lang="ro-RO" sz="1300" dirty="0">
                <a:solidFill>
                  <a:schemeClr val="tx1"/>
                </a:solidFill>
                <a:latin typeface="Times New Roman" panose="02020603050405020304" pitchFamily="18" charset="0"/>
                <a:cs typeface="Times New Roman" panose="02020603050405020304" pitchFamily="18" charset="0"/>
              </a:rPr>
              <a:t>pentru care se acordă întregirea/completarea normei didactice de predare </a:t>
            </a:r>
            <a:r>
              <a:rPr lang="en-US" sz="1300" dirty="0" smtClean="0">
                <a:solidFill>
                  <a:schemeClr val="tx1"/>
                </a:solidFill>
                <a:latin typeface="Times New Roman" panose="02020603050405020304" pitchFamily="18" charset="0"/>
                <a:cs typeface="Times New Roman" panose="02020603050405020304" pitchFamily="18" charset="0"/>
              </a:rPr>
              <a:t>	</a:t>
            </a:r>
            <a:r>
              <a:rPr lang="en-US" sz="1300" dirty="0" smtClean="0">
                <a:latin typeface="Times New Roman" panose="02020603050405020304" pitchFamily="18" charset="0"/>
                <a:cs typeface="Times New Roman" panose="02020603050405020304" pitchFamily="18" charset="0"/>
              </a:rPr>
              <a:t>								</a:t>
            </a:r>
            <a:r>
              <a:rPr lang="ro-RO" sz="1300" b="1" dirty="0" smtClean="0">
                <a:solidFill>
                  <a:srgbClr val="FF0000"/>
                </a:solidFill>
                <a:latin typeface="Times New Roman" panose="02020603050405020304" pitchFamily="18" charset="0"/>
                <a:cs typeface="Times New Roman" panose="02020603050405020304" pitchFamily="18" charset="0"/>
              </a:rPr>
              <a:t>Termen</a:t>
            </a:r>
            <a:r>
              <a:rPr lang="ro-RO" sz="1300" b="1" dirty="0">
                <a:solidFill>
                  <a:srgbClr val="FF0000"/>
                </a:solidFill>
                <a:latin typeface="Times New Roman" panose="02020603050405020304" pitchFamily="18" charset="0"/>
                <a:cs typeface="Times New Roman" panose="02020603050405020304" pitchFamily="18" charset="0"/>
              </a:rPr>
              <a:t>: </a:t>
            </a:r>
            <a:r>
              <a:rPr lang="en-US" sz="1300" b="1" dirty="0" smtClean="0">
                <a:solidFill>
                  <a:srgbClr val="FF0000"/>
                </a:solidFill>
                <a:latin typeface="Times New Roman" panose="02020603050405020304" pitchFamily="18" charset="0"/>
                <a:cs typeface="Times New Roman" panose="02020603050405020304" pitchFamily="18" charset="0"/>
              </a:rPr>
              <a:t>2</a:t>
            </a:r>
            <a:r>
              <a:rPr lang="ro-RO" sz="1300" b="1" dirty="0" smtClean="0">
                <a:solidFill>
                  <a:srgbClr val="FF0000"/>
                </a:solidFill>
                <a:latin typeface="Times New Roman" panose="02020603050405020304" pitchFamily="18" charset="0"/>
                <a:cs typeface="Times New Roman" panose="02020603050405020304" pitchFamily="18" charset="0"/>
              </a:rPr>
              <a:t> </a:t>
            </a:r>
            <a:r>
              <a:rPr lang="en-US" sz="1300" b="1" dirty="0" err="1" smtClean="0">
                <a:solidFill>
                  <a:srgbClr val="FF0000"/>
                </a:solidFill>
                <a:latin typeface="Times New Roman" panose="02020603050405020304" pitchFamily="18" charset="0"/>
                <a:cs typeface="Times New Roman" panose="02020603050405020304" pitchFamily="18" charset="0"/>
              </a:rPr>
              <a:t>februarie</a:t>
            </a:r>
            <a:r>
              <a:rPr lang="ro-RO" sz="1300" b="1" dirty="0" smtClean="0">
                <a:solidFill>
                  <a:srgbClr val="FF0000"/>
                </a:solidFill>
                <a:latin typeface="Times New Roman" panose="02020603050405020304" pitchFamily="18" charset="0"/>
                <a:cs typeface="Times New Roman" panose="02020603050405020304" pitchFamily="18" charset="0"/>
              </a:rPr>
              <a:t> </a:t>
            </a:r>
            <a:r>
              <a:rPr lang="ro-RO" sz="1300" b="1" dirty="0">
                <a:solidFill>
                  <a:srgbClr val="FF0000"/>
                </a:solidFill>
                <a:latin typeface="Times New Roman" panose="02020603050405020304" pitchFamily="18" charset="0"/>
                <a:cs typeface="Times New Roman" panose="02020603050405020304" pitchFamily="18" charset="0"/>
              </a:rPr>
              <a:t>2024 </a:t>
            </a:r>
            <a:endParaRPr lang="en-US" sz="1300" b="1" dirty="0">
              <a:solidFill>
                <a:srgbClr val="FF0000"/>
              </a:solidFill>
              <a:latin typeface="Times New Roman" panose="02020603050405020304" pitchFamily="18" charset="0"/>
              <a:cs typeface="Times New Roman" panose="02020603050405020304" pitchFamily="18" charset="0"/>
            </a:endParaRPr>
          </a:p>
          <a:p>
            <a:pPr marL="127000" indent="0" algn="just">
              <a:buNone/>
            </a:pPr>
            <a:endParaRPr lang="ro-RO" sz="1300" dirty="0">
              <a:latin typeface="Times New Roman" panose="02020603050405020304" pitchFamily="18" charset="0"/>
              <a:cs typeface="Times New Roman" panose="02020603050405020304" pitchFamily="18" charset="0"/>
            </a:endParaRPr>
          </a:p>
          <a:p>
            <a:pPr marL="0" indent="0" algn="just">
              <a:lnSpc>
                <a:spcPct val="115000"/>
              </a:lnSpc>
              <a:spcAft>
                <a:spcPts val="300"/>
              </a:spcAft>
              <a:buNone/>
            </a:pPr>
            <a:endParaRPr lang="ro-RO" sz="1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5000"/>
              </a:lnSpc>
              <a:spcAft>
                <a:spcPts val="300"/>
              </a:spcAft>
              <a:buNone/>
            </a:pPr>
            <a:r>
              <a:rPr lang="ro-RO" sz="1400" b="1" spc="-75" dirty="0">
                <a:latin typeface="Times New Roman" panose="02020603050405020304" pitchFamily="18" charset="0"/>
                <a:ea typeface="Times New Roman" panose="02020603050405020304" pitchFamily="18" charset="0"/>
                <a:cs typeface="Times New Roman" panose="02020603050405020304" pitchFamily="18" charset="0"/>
              </a:rPr>
              <a:t>                </a:t>
            </a:r>
            <a:r>
              <a:rPr lang="ro-RO" sz="1400" b="1" spc="-7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o-RO" dirty="0"/>
          </a:p>
          <a:p>
            <a:pPr marL="127000" indent="0">
              <a:buNone/>
            </a:pPr>
            <a:endParaRPr lang="ro-RO" dirty="0"/>
          </a:p>
        </p:txBody>
      </p:sp>
    </p:spTree>
    <p:extLst>
      <p:ext uri="{BB962C8B-B14F-4D97-AF65-F5344CB8AC3E}">
        <p14:creationId xmlns:p14="http://schemas.microsoft.com/office/powerpoint/2010/main" val="1018301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5003" y="597010"/>
            <a:ext cx="8788997" cy="4572021"/>
          </a:xfrm>
          <a:prstGeom prst="rect">
            <a:avLst/>
          </a:prstGeom>
        </p:spPr>
        <p:txBody>
          <a:bodyPr wrap="square">
            <a:spAutoFit/>
          </a:bodyPr>
          <a:lstStyle/>
          <a:p>
            <a:pPr marL="342900" lvl="0" indent="-342900" algn="just">
              <a:lnSpc>
                <a:spcPct val="115000"/>
              </a:lnSpc>
              <a:spcAft>
                <a:spcPts val="300"/>
              </a:spcAft>
              <a:buSzPts val="1200"/>
              <a:buFont typeface="Wingdings" panose="05000000000000000000" pitchFamily="2" charset="2"/>
              <a:buChar char=""/>
            </a:pPr>
            <a:r>
              <a:rPr lang="ro-RO" sz="1200" b="1" dirty="0" smtClean="0">
                <a:latin typeface="Times New Roman" panose="02020603050405020304" pitchFamily="18" charset="0"/>
                <a:ea typeface="Calibri" panose="020F0502020204030204" pitchFamily="34" charset="0"/>
                <a:cs typeface="Times New Roman" panose="02020603050405020304" pitchFamily="18" charset="0"/>
              </a:rPr>
              <a:t>A</a:t>
            </a:r>
            <a:r>
              <a:rPr lang="ro-RO" sz="1200" b="1" spc="-70" dirty="0" smtClean="0">
                <a:latin typeface="Times New Roman" panose="02020603050405020304" pitchFamily="18" charset="0"/>
                <a:ea typeface="Calibri" panose="020F0502020204030204" pitchFamily="34" charset="0"/>
                <a:cs typeface="Times New Roman" panose="02020603050405020304" pitchFamily="18" charset="0"/>
              </a:rPr>
              <a:t>naliza,</a:t>
            </a:r>
            <a:r>
              <a:rPr lang="ro-RO" sz="1200" b="1" spc="13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70" dirty="0" smtClean="0">
                <a:latin typeface="Times New Roman" panose="02020603050405020304" pitchFamily="18" charset="0"/>
                <a:ea typeface="Calibri" panose="020F0502020204030204" pitchFamily="34" charset="0"/>
                <a:cs typeface="Times New Roman" panose="02020603050405020304" pitchFamily="18" charset="0"/>
              </a:rPr>
              <a:t>corectarea</a:t>
            </a:r>
            <a:r>
              <a:rPr lang="ro-RO" sz="1200" b="1" spc="13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40" dirty="0" smtClean="0">
                <a:latin typeface="Times New Roman" panose="02020603050405020304" pitchFamily="18" charset="0"/>
                <a:ea typeface="Calibri" panose="020F0502020204030204" pitchFamily="34" charset="0"/>
                <a:cs typeface="Times New Roman" panose="02020603050405020304" pitchFamily="18" charset="0"/>
              </a:rPr>
              <a:t>și</a:t>
            </a:r>
            <a:r>
              <a:rPr lang="ro-RO" sz="1200" b="1" spc="13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70" dirty="0" smtClean="0">
                <a:latin typeface="Times New Roman" panose="02020603050405020304" pitchFamily="18" charset="0"/>
                <a:ea typeface="Calibri" panose="020F0502020204030204" pitchFamily="34" charset="0"/>
                <a:cs typeface="Times New Roman" panose="02020603050405020304" pitchFamily="18" charset="0"/>
              </a:rPr>
              <a:t>avizarea</a:t>
            </a:r>
            <a:r>
              <a:rPr lang="ro-RO" sz="1200" b="1" spc="13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75" dirty="0" smtClean="0">
                <a:latin typeface="Times New Roman" panose="02020603050405020304" pitchFamily="18" charset="0"/>
                <a:ea typeface="Calibri" panose="020F0502020204030204" pitchFamily="34" charset="0"/>
                <a:cs typeface="Times New Roman" panose="02020603050405020304" pitchFamily="18" charset="0"/>
              </a:rPr>
              <a:t>proiectului</a:t>
            </a:r>
            <a:r>
              <a:rPr lang="ro-RO" sz="1200" b="1" spc="13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45" dirty="0" smtClean="0">
                <a:latin typeface="Times New Roman" panose="02020603050405020304" pitchFamily="18" charset="0"/>
                <a:ea typeface="Calibri" panose="020F0502020204030204" pitchFamily="34" charset="0"/>
                <a:cs typeface="Times New Roman" panose="02020603050405020304" pitchFamily="18" charset="0"/>
              </a:rPr>
              <a:t>de</a:t>
            </a:r>
            <a:r>
              <a:rPr lang="ro-RO" sz="1200" b="1" spc="13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75" dirty="0" smtClean="0">
                <a:latin typeface="Times New Roman" panose="02020603050405020304" pitchFamily="18" charset="0"/>
                <a:ea typeface="Calibri" panose="020F0502020204030204" pitchFamily="34" charset="0"/>
                <a:cs typeface="Times New Roman" panose="02020603050405020304" pitchFamily="18" charset="0"/>
              </a:rPr>
              <a:t>încadrare</a:t>
            </a:r>
            <a:r>
              <a:rPr lang="ro-RO" sz="1200" spc="13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40" dirty="0" smtClean="0">
                <a:latin typeface="Times New Roman" panose="02020603050405020304" pitchFamily="18" charset="0"/>
                <a:ea typeface="Calibri" panose="020F0502020204030204" pitchFamily="34" charset="0"/>
                <a:cs typeface="Times New Roman" panose="02020603050405020304" pitchFamily="18" charset="0"/>
              </a:rPr>
              <a:t>de</a:t>
            </a:r>
            <a:r>
              <a:rPr lang="ro-RO" sz="1200" spc="13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către</a:t>
            </a:r>
            <a:r>
              <a:rPr lang="ro-RO" sz="1200" spc="51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inspectoratul</a:t>
            </a:r>
            <a:r>
              <a:rPr lang="ro-RO" sz="1200" spc="-13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școlar.                                         </a:t>
            </a:r>
            <a:r>
              <a:rPr lang="en-US" sz="1200" spc="-7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7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Perioada:</a:t>
            </a:r>
            <a:r>
              <a:rPr lang="ro-RO" sz="12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ro-RO" sz="12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6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1200" b="1" spc="-6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a:t>
            </a:r>
            <a:r>
              <a:rPr lang="ro-RO" sz="1200" b="1" spc="-13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februarie</a:t>
            </a:r>
            <a:r>
              <a:rPr lang="ro-RO" sz="1200" b="1" spc="-14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a:t>
            </a:r>
            <a:r>
              <a:rPr lang="en-US"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endParaRPr lang="ro-RO" sz="12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300"/>
              </a:spcAft>
              <a:buSzPts val="1200"/>
              <a:buFont typeface="Wingdings" panose="05000000000000000000" pitchFamily="2" charset="2"/>
              <a:buChar char=""/>
            </a:pPr>
            <a:r>
              <a:rPr lang="ro-RO" sz="1200" b="1" spc="-70" dirty="0" smtClean="0">
                <a:latin typeface="Times New Roman" panose="02020603050405020304" pitchFamily="18" charset="0"/>
                <a:ea typeface="Calibri" panose="020F0502020204030204" pitchFamily="34" charset="0"/>
                <a:cs typeface="Times New Roman" panose="02020603050405020304" pitchFamily="18" charset="0"/>
              </a:rPr>
              <a:t>Afișarea,</a:t>
            </a:r>
            <a:r>
              <a:rPr lang="ro-RO" sz="1200" b="1" spc="-14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40" dirty="0" smtClean="0">
                <a:latin typeface="Times New Roman" panose="02020603050405020304" pitchFamily="18" charset="0"/>
                <a:ea typeface="Calibri" panose="020F0502020204030204" pitchFamily="34" charset="0"/>
                <a:cs typeface="Times New Roman" panose="02020603050405020304" pitchFamily="18" charset="0"/>
              </a:rPr>
              <a:t>la</a:t>
            </a:r>
            <a:r>
              <a:rPr lang="ro-RO" sz="1200" b="1" spc="-13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75" dirty="0" smtClean="0">
                <a:latin typeface="Times New Roman" panose="02020603050405020304" pitchFamily="18" charset="0"/>
                <a:ea typeface="Calibri" panose="020F0502020204030204" pitchFamily="34" charset="0"/>
                <a:cs typeface="Times New Roman" panose="02020603050405020304" pitchFamily="18" charset="0"/>
              </a:rPr>
              <a:t>inspectoratele</a:t>
            </a:r>
            <a:r>
              <a:rPr lang="ro-RO" sz="1200" b="1" spc="-13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70" dirty="0" smtClean="0">
                <a:latin typeface="Times New Roman" panose="02020603050405020304" pitchFamily="18" charset="0"/>
                <a:ea typeface="Calibri" panose="020F0502020204030204" pitchFamily="34" charset="0"/>
                <a:cs typeface="Times New Roman" panose="02020603050405020304" pitchFamily="18" charset="0"/>
              </a:rPr>
              <a:t>școlare</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a:t>
            </a:r>
            <a:r>
              <a:rPr lang="ro-RO" sz="1200" spc="-13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dirty="0" smtClean="0">
                <a:latin typeface="Times New Roman" panose="02020603050405020304" pitchFamily="18" charset="0"/>
                <a:ea typeface="Calibri" panose="020F0502020204030204" pitchFamily="34" charset="0"/>
                <a:cs typeface="Times New Roman" panose="02020603050405020304" pitchFamily="18" charset="0"/>
              </a:rPr>
              <a:t>a</a:t>
            </a:r>
            <a:r>
              <a:rPr lang="ro-RO" sz="1200" spc="-13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65" dirty="0" smtClean="0">
                <a:latin typeface="Times New Roman" panose="02020603050405020304" pitchFamily="18" charset="0"/>
                <a:ea typeface="Calibri" panose="020F0502020204030204" pitchFamily="34" charset="0"/>
                <a:cs typeface="Times New Roman" panose="02020603050405020304" pitchFamily="18" charset="0"/>
              </a:rPr>
              <a:t>listei</a:t>
            </a:r>
            <a:r>
              <a:rPr lang="ro-RO" sz="1200" b="1" spc="-13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65" dirty="0" smtClean="0">
                <a:latin typeface="Times New Roman" panose="02020603050405020304" pitchFamily="18" charset="0"/>
                <a:ea typeface="Calibri" panose="020F0502020204030204" pitchFamily="34" charset="0"/>
                <a:cs typeface="Times New Roman" panose="02020603050405020304" pitchFamily="18" charset="0"/>
              </a:rPr>
              <a:t>tuturor</a:t>
            </a:r>
            <a:r>
              <a:rPr lang="ro-RO" sz="1200" b="1" spc="-14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70" dirty="0" smtClean="0">
                <a:latin typeface="Times New Roman" panose="02020603050405020304" pitchFamily="18" charset="0"/>
                <a:ea typeface="Calibri" panose="020F0502020204030204" pitchFamily="34" charset="0"/>
                <a:cs typeface="Times New Roman" panose="02020603050405020304" pitchFamily="18" charset="0"/>
              </a:rPr>
              <a:t>catedrelo</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r</a:t>
            </a:r>
            <a:r>
              <a:rPr lang="ro-RO" sz="1200" spc="-13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vacante/rezervate</a:t>
            </a:r>
            <a:r>
              <a:rPr lang="ro-RO" sz="1200" spc="-14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complete</a:t>
            </a:r>
            <a:r>
              <a:rPr lang="ro-RO" sz="1200" spc="-13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45" dirty="0" smtClean="0">
                <a:latin typeface="Times New Roman" panose="02020603050405020304" pitchFamily="18" charset="0"/>
                <a:ea typeface="Calibri" panose="020F0502020204030204" pitchFamily="34" charset="0"/>
                <a:cs typeface="Times New Roman" panose="02020603050405020304" pitchFamily="18" charset="0"/>
              </a:rPr>
              <a:t>şi</a:t>
            </a:r>
            <a:r>
              <a:rPr lang="ro-RO" sz="1200" spc="-13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80" dirty="0" smtClean="0">
                <a:latin typeface="Times New Roman" panose="02020603050405020304" pitchFamily="18" charset="0"/>
                <a:ea typeface="Calibri" panose="020F0502020204030204" pitchFamily="34" charset="0"/>
                <a:cs typeface="Times New Roman" panose="02020603050405020304" pitchFamily="18" charset="0"/>
              </a:rPr>
              <a:t>incomplete.</a:t>
            </a:r>
            <a:r>
              <a:rPr lang="en-US" sz="1200" spc="-80" dirty="0" smtClean="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15000"/>
              </a:lnSpc>
              <a:spcAft>
                <a:spcPts val="300"/>
              </a:spcAft>
              <a:buSzPts val="1200"/>
              <a:buFont typeface="Wingdings" panose="05000000000000000000" pitchFamily="2" charset="2"/>
              <a:buChar char=""/>
            </a:pPr>
            <a:r>
              <a:rPr lang="en-US" sz="1200" b="1" spc="-70" dirty="0" smtClean="0">
                <a:latin typeface="Times New Roman" panose="02020603050405020304" pitchFamily="18" charset="0"/>
                <a:ea typeface="Calibri" panose="020F0502020204030204" pitchFamily="34" charset="0"/>
                <a:cs typeface="Times New Roman" panose="02020603050405020304" pitchFamily="18" charset="0"/>
              </a:rPr>
              <a:t>A</a:t>
            </a:r>
            <a:r>
              <a:rPr lang="ro-RO" sz="1200" b="1" spc="-70" dirty="0" smtClean="0">
                <a:latin typeface="Times New Roman" panose="02020603050405020304" pitchFamily="18" charset="0"/>
                <a:ea typeface="Calibri" panose="020F0502020204030204" pitchFamily="34" charset="0"/>
                <a:cs typeface="Times New Roman" panose="02020603050405020304" pitchFamily="18" charset="0"/>
              </a:rPr>
              <a:t>fișarea</a:t>
            </a:r>
            <a:r>
              <a:rPr lang="ro-RO" sz="1200" b="1" spc="-70" dirty="0">
                <a:latin typeface="Times New Roman" panose="02020603050405020304" pitchFamily="18" charset="0"/>
                <a:ea typeface="Calibri" panose="020F0502020204030204" pitchFamily="34" charset="0"/>
                <a:cs typeface="Times New Roman" panose="02020603050405020304" pitchFamily="18" charset="0"/>
              </a:rPr>
              <a:t>, pe pagina web a inspectoratelor şcolare, a listei cadrelor didactice care intră în reducere de activitate, începând cu data de 1 septembrie 2024; </a:t>
            </a:r>
            <a:endParaRPr lang="en-US" sz="1200" b="1" spc="-7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300"/>
              </a:spcAft>
              <a:buSzPts val="1200"/>
              <a:buFont typeface="Wingdings" panose="05000000000000000000" pitchFamily="2" charset="2"/>
              <a:buChar char=""/>
            </a:pPr>
            <a:r>
              <a:rPr lang="en-US" sz="1200" b="1" spc="-70" dirty="0" smtClean="0">
                <a:latin typeface="Times New Roman" panose="02020603050405020304" pitchFamily="18" charset="0"/>
                <a:ea typeface="Calibri" panose="020F0502020204030204" pitchFamily="34" charset="0"/>
                <a:cs typeface="Times New Roman" panose="02020603050405020304" pitchFamily="18" charset="0"/>
              </a:rPr>
              <a:t>A</a:t>
            </a:r>
            <a:r>
              <a:rPr lang="ro-RO" sz="1200" b="1" spc="-70" dirty="0" smtClean="0">
                <a:latin typeface="Times New Roman" panose="02020603050405020304" pitchFamily="18" charset="0"/>
                <a:ea typeface="Calibri" panose="020F0502020204030204" pitchFamily="34" charset="0"/>
                <a:cs typeface="Times New Roman" panose="02020603050405020304" pitchFamily="18" charset="0"/>
              </a:rPr>
              <a:t>fişarea </a:t>
            </a:r>
            <a:r>
              <a:rPr lang="ro-RO" sz="1200" b="1" spc="-70" dirty="0">
                <a:latin typeface="Times New Roman" panose="02020603050405020304" pitchFamily="18" charset="0"/>
                <a:ea typeface="Calibri" panose="020F0502020204030204" pitchFamily="34" charset="0"/>
                <a:cs typeface="Times New Roman" panose="02020603050405020304" pitchFamily="18" charset="0"/>
              </a:rPr>
              <a:t>la sediile unităţilor de învăţământ a condiţiilor specifice şi a grilelor de evaluare aferente acestora </a:t>
            </a:r>
            <a:r>
              <a:rPr lang="ro-RO" sz="1200" spc="-70" dirty="0">
                <a:latin typeface="Times New Roman" panose="02020603050405020304" pitchFamily="18" charset="0"/>
                <a:ea typeface="Calibri" panose="020F0502020204030204" pitchFamily="34" charset="0"/>
                <a:cs typeface="Times New Roman" panose="02020603050405020304" pitchFamily="18" charset="0"/>
              </a:rPr>
              <a:t>(dacă este cazul) pentru ocuparea posturilor didactice/catedrelor vacante prin transfer/pretransfer consimţit între unităţile de învăţământ</a:t>
            </a:r>
            <a:r>
              <a:rPr lang="ro-RO" sz="1200" b="1" spc="-70" dirty="0">
                <a:latin typeface="Times New Roman" panose="02020603050405020304" pitchFamily="18" charset="0"/>
                <a:ea typeface="Calibri" panose="020F0502020204030204" pitchFamily="34" charset="0"/>
                <a:cs typeface="Times New Roman" panose="02020603050405020304" pitchFamily="18" charset="0"/>
              </a:rPr>
              <a:t>, avizate de inspectoratele şcolare; </a:t>
            </a:r>
          </a:p>
          <a:p>
            <a:pPr marL="457200" algn="r">
              <a:lnSpc>
                <a:spcPct val="115000"/>
              </a:lnSpc>
              <a:spcAft>
                <a:spcPts val="300"/>
              </a:spcAft>
            </a:pPr>
            <a:r>
              <a:rPr lang="ro-RO"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Termen: 2</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ro-RO"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februarie 202</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endParaRPr lang="ro-RO" sz="12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60363" indent="-360363" algn="just">
              <a:lnSpc>
                <a:spcPct val="115000"/>
              </a:lnSpc>
              <a:spcAft>
                <a:spcPts val="300"/>
              </a:spcAft>
              <a:buFont typeface="Wingdings" panose="05000000000000000000" pitchFamily="2" charset="2"/>
              <a:buChar char="Ø"/>
            </a:pPr>
            <a:r>
              <a:rPr lang="en-US" sz="1200" b="1" dirty="0" err="1" smtClean="0">
                <a:latin typeface="Times New Roman" panose="02020603050405020304" pitchFamily="18" charset="0"/>
                <a:ea typeface="Calibri" panose="020F0502020204030204" pitchFamily="34" charset="0"/>
                <a:cs typeface="Times New Roman" panose="02020603050405020304" pitchFamily="18" charset="0"/>
              </a:rPr>
              <a:t>Completare</a:t>
            </a:r>
            <a:r>
              <a:rPr lang="en-US" sz="1200" b="1" dirty="0" smtClean="0">
                <a:latin typeface="Times New Roman" panose="02020603050405020304" pitchFamily="18" charset="0"/>
                <a:ea typeface="Calibri" panose="020F0502020204030204" pitchFamily="34" charset="0"/>
                <a:cs typeface="Times New Roman" panose="02020603050405020304" pitchFamily="18" charset="0"/>
              </a:rPr>
              <a:t> de </a:t>
            </a:r>
            <a:r>
              <a:rPr lang="en-US" sz="1200" b="1" dirty="0" err="1" smtClean="0">
                <a:latin typeface="Times New Roman" panose="02020603050405020304" pitchFamily="18" charset="0"/>
                <a:ea typeface="Calibri" panose="020F0502020204030204" pitchFamily="34" charset="0"/>
                <a:cs typeface="Times New Roman" panose="02020603050405020304" pitchFamily="18" charset="0"/>
              </a:rPr>
              <a:t>normă</a:t>
            </a:r>
            <a:r>
              <a:rPr lang="en-US" sz="12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la </a:t>
            </a:r>
            <a:r>
              <a:rPr lang="en-US" sz="1200" b="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nivel</a:t>
            </a:r>
            <a:r>
              <a:rPr lang="en-US" sz="12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de </a:t>
            </a:r>
            <a:r>
              <a:rPr lang="en-US" sz="1200" b="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judeţ</a:t>
            </a:r>
            <a:r>
              <a:rPr lang="en-US" sz="12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300"/>
              </a:spcAft>
            </a:pPr>
            <a:r>
              <a:rPr lang="en-US" sz="1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a:t>
            </a:r>
            <a:r>
              <a:rPr lang="en-US" sz="1200" b="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perioada</a:t>
            </a:r>
            <a:r>
              <a:rPr lang="en-US" sz="12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determinată</a:t>
            </a:r>
            <a:r>
              <a:rPr lang="en-US" sz="12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(conform art. 35 din </a:t>
            </a:r>
            <a:r>
              <a:rPr lang="en-US" sz="1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Metodologie</a:t>
            </a:r>
            <a:r>
              <a:rPr lang="en-US" sz="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algn="just" defTabSz="404813">
              <a:lnSpc>
                <a:spcPct val="115000"/>
              </a:lnSpc>
              <a:spcAft>
                <a:spcPts val="300"/>
              </a:spcAft>
            </a:pPr>
            <a:r>
              <a:rPr lang="en-US" sz="1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a:t>
            </a:r>
            <a:r>
              <a:rPr lang="en-US" sz="1200" b="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perioadă</a:t>
            </a:r>
            <a:r>
              <a:rPr lang="en-US" sz="12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nedeterminată</a:t>
            </a:r>
            <a:endParaRPr lang="en-US" sz="12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450850" indent="-171450" algn="just">
              <a:lnSpc>
                <a:spcPct val="115000"/>
              </a:lnSpc>
              <a:spcAft>
                <a:spcPts val="300"/>
              </a:spcAft>
              <a:buFontTx/>
              <a:buChar char="-"/>
              <a:tabLst>
                <a:tab pos="179388" algn="l"/>
              </a:tabLst>
            </a:pPr>
            <a:r>
              <a:rPr lang="ro-RO" sz="1200" b="1" dirty="0" smtClean="0">
                <a:latin typeface="Times New Roman" panose="02020603050405020304" pitchFamily="18" charset="0"/>
                <a:ea typeface="Calibri" panose="020F0502020204030204" pitchFamily="34" charset="0"/>
                <a:cs typeface="Times New Roman" panose="02020603050405020304" pitchFamily="18" charset="0"/>
              </a:rPr>
              <a:t>Depunere dosare </a:t>
            </a:r>
            <a:r>
              <a:rPr lang="ro-RO" sz="1200" dirty="0" smtClean="0">
                <a:latin typeface="Times New Roman" panose="02020603050405020304" pitchFamily="18" charset="0"/>
                <a:ea typeface="Calibri" panose="020F0502020204030204" pitchFamily="34" charset="0"/>
                <a:cs typeface="Times New Roman" panose="02020603050405020304" pitchFamily="18" charset="0"/>
              </a:rPr>
              <a:t>pentru rezolvare în şedinţă publică a</a:t>
            </a:r>
            <a:r>
              <a:rPr lang="ro-RO" sz="1200" b="1" dirty="0" smtClean="0">
                <a:latin typeface="Times New Roman" panose="02020603050405020304" pitchFamily="18" charset="0"/>
                <a:ea typeface="Calibri" panose="020F0502020204030204" pitchFamily="34" charset="0"/>
                <a:cs typeface="Times New Roman" panose="02020603050405020304" pitchFamily="18" charset="0"/>
              </a:rPr>
              <a:t> completărilor de normă</a:t>
            </a:r>
            <a:r>
              <a:rPr lang="en-US" sz="1200" b="1" dirty="0" smtClean="0">
                <a:latin typeface="Times New Roman" panose="02020603050405020304" pitchFamily="18" charset="0"/>
                <a:ea typeface="Calibri" panose="020F0502020204030204" pitchFamily="34" charset="0"/>
                <a:cs typeface="Times New Roman" panose="02020603050405020304" pitchFamily="18" charset="0"/>
              </a:rPr>
              <a:t>.              </a:t>
            </a:r>
          </a:p>
          <a:p>
            <a:pPr marL="279400" algn="just">
              <a:lnSpc>
                <a:spcPct val="115000"/>
              </a:lnSpc>
              <a:spcAft>
                <a:spcPts val="300"/>
              </a:spcAft>
              <a:tabLst>
                <a:tab pos="179388" algn="l"/>
              </a:tabLst>
            </a:pPr>
            <a:r>
              <a:rPr lang="en-US" sz="1200" b="1"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Perioada</a:t>
            </a:r>
            <a:r>
              <a:rPr lang="ro-RO"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ro-RO"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8</a:t>
            </a:r>
            <a:r>
              <a:rPr lang="ro-RO"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februarie </a:t>
            </a:r>
            <a:r>
              <a:rPr lang="ro-RO"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r>
              <a:rPr lang="ro-RO" sz="1200" b="1"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1200" b="1" dirty="0" smtClean="0">
              <a:latin typeface="Times New Roman" panose="02020603050405020304" pitchFamily="18" charset="0"/>
              <a:ea typeface="Calibri" panose="020F0502020204030204" pitchFamily="34" charset="0"/>
              <a:cs typeface="Times New Roman" panose="02020603050405020304" pitchFamily="18" charset="0"/>
            </a:endParaRPr>
          </a:p>
          <a:p>
            <a:pPr marL="450850" indent="-171450" algn="just">
              <a:lnSpc>
                <a:spcPct val="115000"/>
              </a:lnSpc>
              <a:spcAft>
                <a:spcPts val="300"/>
              </a:spcAft>
              <a:buFontTx/>
              <a:buChar char="-"/>
              <a:tabLst>
                <a:tab pos="179388" algn="l"/>
              </a:tabLst>
            </a:pPr>
            <a:r>
              <a:rPr lang="en-US" sz="1200" b="1" dirty="0" smtClean="0">
                <a:latin typeface="Times New Roman" panose="02020603050405020304" pitchFamily="18" charset="0"/>
                <a:ea typeface="Calibri" panose="020F0502020204030204" pitchFamily="34" charset="0"/>
                <a:cs typeface="Times New Roman" panose="02020603050405020304" pitchFamily="18" charset="0"/>
              </a:rPr>
              <a:t>O</a:t>
            </a:r>
            <a:r>
              <a:rPr lang="ro-RO" sz="1200" b="1" spc="-70" dirty="0" smtClean="0">
                <a:latin typeface="Times New Roman" panose="02020603050405020304" pitchFamily="18" charset="0"/>
                <a:ea typeface="Calibri" panose="020F0502020204030204" pitchFamily="34" charset="0"/>
              </a:rPr>
              <a:t>rganizarea </a:t>
            </a:r>
            <a:r>
              <a:rPr lang="ro-RO" sz="1200" b="1" spc="-70" dirty="0">
                <a:latin typeface="Times New Roman" panose="02020603050405020304" pitchFamily="18" charset="0"/>
                <a:ea typeface="Calibri" panose="020F0502020204030204" pitchFamily="34" charset="0"/>
              </a:rPr>
              <a:t>inspecţiilor speciale</a:t>
            </a:r>
            <a:r>
              <a:rPr lang="ro-RO" sz="1200" spc="-70" dirty="0">
                <a:latin typeface="Times New Roman" panose="02020603050405020304" pitchFamily="18" charset="0"/>
                <a:ea typeface="Calibri" panose="020F0502020204030204" pitchFamily="34" charset="0"/>
              </a:rPr>
              <a:t> la clasă/probelor practice/orale de </a:t>
            </a:r>
            <a:r>
              <a:rPr lang="ro-RO" sz="1200" spc="-70" dirty="0" smtClean="0">
                <a:latin typeface="Times New Roman" panose="02020603050405020304" pitchFamily="18" charset="0"/>
                <a:ea typeface="Calibri" panose="020F0502020204030204" pitchFamily="34" charset="0"/>
              </a:rPr>
              <a:t>profil</a:t>
            </a:r>
            <a:r>
              <a:rPr lang="en-US" sz="1200" spc="-70" dirty="0" smtClean="0">
                <a:latin typeface="Times New Roman" panose="02020603050405020304" pitchFamily="18" charset="0"/>
                <a:ea typeface="Calibri" panose="020F0502020204030204" pitchFamily="34" charset="0"/>
              </a:rPr>
              <a:t> (</a:t>
            </a:r>
            <a:r>
              <a:rPr lang="en-US" sz="1200" spc="-70" dirty="0" err="1" smtClean="0">
                <a:latin typeface="Times New Roman" panose="02020603050405020304" pitchFamily="18" charset="0"/>
                <a:ea typeface="Calibri" panose="020F0502020204030204" pitchFamily="34" charset="0"/>
              </a:rPr>
              <a:t>pentru</a:t>
            </a:r>
            <a:r>
              <a:rPr lang="en-US" sz="1200" spc="-70" dirty="0" smtClean="0">
                <a:latin typeface="Times New Roman" panose="02020603050405020304" pitchFamily="18" charset="0"/>
                <a:ea typeface="Calibri" panose="020F0502020204030204" pitchFamily="34" charset="0"/>
              </a:rPr>
              <a:t> </a:t>
            </a:r>
            <a:r>
              <a:rPr lang="en-US" sz="1200" spc="-70" dirty="0" err="1" smtClean="0">
                <a:latin typeface="Times New Roman" panose="02020603050405020304" pitchFamily="18" charset="0"/>
                <a:ea typeface="Calibri" panose="020F0502020204030204" pitchFamily="34" charset="0"/>
              </a:rPr>
              <a:t>cadrele</a:t>
            </a:r>
            <a:r>
              <a:rPr lang="en-US" sz="1200" spc="-70" dirty="0" smtClean="0">
                <a:latin typeface="Times New Roman" panose="02020603050405020304" pitchFamily="18" charset="0"/>
                <a:ea typeface="Calibri" panose="020F0502020204030204" pitchFamily="34" charset="0"/>
              </a:rPr>
              <a:t> </a:t>
            </a:r>
            <a:r>
              <a:rPr lang="en-US" sz="1200" spc="-70" dirty="0" err="1" smtClean="0">
                <a:latin typeface="Times New Roman" panose="02020603050405020304" pitchFamily="18" charset="0"/>
                <a:ea typeface="Calibri" panose="020F0502020204030204" pitchFamily="34" charset="0"/>
              </a:rPr>
              <a:t>didactice</a:t>
            </a:r>
            <a:r>
              <a:rPr lang="en-US" sz="1200" spc="-70" dirty="0" smtClean="0">
                <a:latin typeface="Times New Roman" panose="02020603050405020304" pitchFamily="18" charset="0"/>
                <a:ea typeface="Calibri" panose="020F0502020204030204" pitchFamily="34" charset="0"/>
              </a:rPr>
              <a:t> care nu au </a:t>
            </a:r>
            <a:r>
              <a:rPr lang="en-US" sz="1200" spc="-70" dirty="0" err="1" smtClean="0">
                <a:latin typeface="Times New Roman" panose="02020603050405020304" pitchFamily="18" charset="0"/>
                <a:ea typeface="Calibri" panose="020F0502020204030204" pitchFamily="34" charset="0"/>
              </a:rPr>
              <a:t>pe</a:t>
            </a:r>
            <a:r>
              <a:rPr lang="en-US" sz="1200" spc="-70" dirty="0" smtClean="0">
                <a:latin typeface="Times New Roman" panose="02020603050405020304" pitchFamily="18" charset="0"/>
                <a:ea typeface="Calibri" panose="020F0502020204030204" pitchFamily="34" charset="0"/>
              </a:rPr>
              <a:t> </a:t>
            </a:r>
            <a:r>
              <a:rPr lang="en-US" sz="1200" spc="-70" dirty="0" err="1" smtClean="0">
                <a:latin typeface="Times New Roman" panose="02020603050405020304" pitchFamily="18" charset="0"/>
                <a:ea typeface="Calibri" panose="020F0502020204030204" pitchFamily="34" charset="0"/>
              </a:rPr>
              <a:t>actul</a:t>
            </a:r>
            <a:r>
              <a:rPr lang="en-US" sz="1200" spc="-70" dirty="0" smtClean="0">
                <a:latin typeface="Times New Roman" panose="02020603050405020304" pitchFamily="18" charset="0"/>
                <a:ea typeface="Calibri" panose="020F0502020204030204" pitchFamily="34" charset="0"/>
              </a:rPr>
              <a:t> de </a:t>
            </a:r>
            <a:r>
              <a:rPr lang="en-US" sz="1200" spc="-70" dirty="0" err="1" smtClean="0">
                <a:latin typeface="Times New Roman" panose="02020603050405020304" pitchFamily="18" charset="0"/>
                <a:ea typeface="Calibri" panose="020F0502020204030204" pitchFamily="34" charset="0"/>
              </a:rPr>
              <a:t>numire</a:t>
            </a:r>
            <a:r>
              <a:rPr lang="en-US" sz="1200" spc="-70" dirty="0" smtClean="0">
                <a:latin typeface="Times New Roman" panose="02020603050405020304" pitchFamily="18" charset="0"/>
                <a:ea typeface="Calibri" panose="020F0502020204030204" pitchFamily="34" charset="0"/>
              </a:rPr>
              <a:t> </a:t>
            </a:r>
            <a:r>
              <a:rPr lang="en-US" sz="1200" spc="-70" dirty="0" err="1">
                <a:latin typeface="Times New Roman" panose="02020603050405020304" pitchFamily="18" charset="0"/>
                <a:ea typeface="Calibri" panose="020F0502020204030204" pitchFamily="34" charset="0"/>
                <a:cs typeface="Times New Roman" panose="02020603050405020304" pitchFamily="18" charset="0"/>
              </a:rPr>
              <a:t>specializarea</a:t>
            </a:r>
            <a:r>
              <a:rPr lang="en-US" sz="1200" spc="-70" dirty="0">
                <a:latin typeface="Times New Roman" panose="02020603050405020304" pitchFamily="18" charset="0"/>
                <a:ea typeface="Calibri" panose="020F0502020204030204" pitchFamily="34" charset="0"/>
                <a:cs typeface="Times New Roman" panose="02020603050405020304" pitchFamily="18" charset="0"/>
              </a:rPr>
              <a:t> </a:t>
            </a:r>
            <a:r>
              <a:rPr lang="en-US" sz="1200" spc="-70" dirty="0" err="1">
                <a:latin typeface="Times New Roman" panose="02020603050405020304" pitchFamily="18" charset="0"/>
                <a:ea typeface="Calibri" panose="020F0502020204030204" pitchFamily="34" charset="0"/>
                <a:cs typeface="Times New Roman" panose="02020603050405020304" pitchFamily="18" charset="0"/>
              </a:rPr>
              <a:t>pe</a:t>
            </a:r>
            <a:r>
              <a:rPr lang="en-US" sz="1200" spc="-70" dirty="0">
                <a:latin typeface="Times New Roman" panose="02020603050405020304" pitchFamily="18" charset="0"/>
                <a:ea typeface="Calibri" panose="020F0502020204030204" pitchFamily="34" charset="0"/>
                <a:cs typeface="Times New Roman" panose="02020603050405020304" pitchFamily="18" charset="0"/>
              </a:rPr>
              <a:t> care se face </a:t>
            </a:r>
            <a:r>
              <a:rPr lang="en-US" sz="1200" spc="-70" dirty="0" err="1" smtClean="0">
                <a:latin typeface="Times New Roman" panose="02020603050405020304" pitchFamily="18" charset="0"/>
                <a:ea typeface="Calibri" panose="020F0502020204030204" pitchFamily="34" charset="0"/>
                <a:cs typeface="Times New Roman" panose="02020603050405020304" pitchFamily="18" charset="0"/>
              </a:rPr>
              <a:t>completarea</a:t>
            </a:r>
            <a:r>
              <a:rPr lang="en-US" sz="1200" spc="-70" dirty="0" smtClean="0">
                <a:latin typeface="Times New Roman" panose="02020603050405020304" pitchFamily="18" charset="0"/>
                <a:ea typeface="Calibri" panose="020F0502020204030204" pitchFamily="34" charset="0"/>
                <a:cs typeface="Times New Roman" panose="02020603050405020304" pitchFamily="18" charset="0"/>
              </a:rPr>
              <a:t> de </a:t>
            </a:r>
            <a:r>
              <a:rPr lang="en-US" sz="1200" spc="-70" dirty="0" err="1" smtClean="0">
                <a:latin typeface="Times New Roman" panose="02020603050405020304" pitchFamily="18" charset="0"/>
                <a:ea typeface="Calibri" panose="020F0502020204030204" pitchFamily="34" charset="0"/>
                <a:cs typeface="Times New Roman" panose="02020603050405020304" pitchFamily="18" charset="0"/>
              </a:rPr>
              <a:t>normă</a:t>
            </a:r>
            <a:r>
              <a:rPr lang="en-US" sz="1200" spc="-70" dirty="0">
                <a:latin typeface="Times New Roman" panose="02020603050405020304" pitchFamily="18" charset="0"/>
                <a:ea typeface="Calibri" panose="020F0502020204030204" pitchFamily="34" charset="0"/>
                <a:cs typeface="Times New Roman" panose="02020603050405020304" pitchFamily="18" charset="0"/>
              </a:rPr>
              <a:t> </a:t>
            </a:r>
            <a:r>
              <a:rPr lang="en-US" sz="1200" spc="-70" dirty="0" err="1" smtClean="0">
                <a:latin typeface="Times New Roman" panose="02020603050405020304" pitchFamily="18" charset="0"/>
                <a:ea typeface="Calibri" panose="020F0502020204030204" pitchFamily="34" charset="0"/>
                <a:cs typeface="Times New Roman" panose="02020603050405020304" pitchFamily="18" charset="0"/>
              </a:rPr>
              <a:t>pe</a:t>
            </a:r>
            <a:r>
              <a:rPr lang="en-US" sz="1200" spc="-7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200" spc="-70" dirty="0" err="1" smtClean="0">
                <a:latin typeface="Times New Roman" panose="02020603050405020304" pitchFamily="18" charset="0"/>
                <a:ea typeface="Calibri" panose="020F0502020204030204" pitchFamily="34" charset="0"/>
                <a:cs typeface="Times New Roman" panose="02020603050405020304" pitchFamily="18" charset="0"/>
              </a:rPr>
              <a:t>perioadă</a:t>
            </a:r>
            <a:r>
              <a:rPr lang="en-US" sz="1200" spc="-7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200" spc="-70" dirty="0" err="1" smtClean="0">
                <a:latin typeface="Times New Roman" panose="02020603050405020304" pitchFamily="18" charset="0"/>
                <a:ea typeface="Calibri" panose="020F0502020204030204" pitchFamily="34" charset="0"/>
                <a:cs typeface="Times New Roman" panose="02020603050405020304" pitchFamily="18" charset="0"/>
              </a:rPr>
              <a:t>nedeterminată</a:t>
            </a:r>
            <a:r>
              <a:rPr lang="en-US" sz="1200" spc="-70" dirty="0" smtClean="0">
                <a:latin typeface="Times New Roman" panose="02020603050405020304" pitchFamily="18" charset="0"/>
                <a:ea typeface="Calibri" panose="020F0502020204030204" pitchFamily="34" charset="0"/>
              </a:rPr>
              <a:t>)		</a:t>
            </a:r>
            <a:r>
              <a:rPr lang="en-US" sz="1200" spc="-70" dirty="0">
                <a:latin typeface="Times New Roman" panose="02020603050405020304" pitchFamily="18" charset="0"/>
                <a:ea typeface="Calibri" panose="020F0502020204030204" pitchFamily="34" charset="0"/>
              </a:rPr>
              <a:t> </a:t>
            </a:r>
            <a:r>
              <a:rPr lang="en-US" sz="1200" spc="-70" dirty="0" smtClean="0">
                <a:latin typeface="Times New Roman" panose="02020603050405020304" pitchFamily="18" charset="0"/>
                <a:ea typeface="Calibri" panose="020F0502020204030204" pitchFamily="34" charset="0"/>
              </a:rPr>
              <a:t>                  </a:t>
            </a:r>
          </a:p>
          <a:p>
            <a:pPr marL="279400" algn="just">
              <a:lnSpc>
                <a:spcPct val="115000"/>
              </a:lnSpc>
              <a:spcAft>
                <a:spcPts val="300"/>
              </a:spcAft>
              <a:tabLst>
                <a:tab pos="179388" algn="l"/>
              </a:tabLst>
            </a:pPr>
            <a:r>
              <a:rPr lang="en-US" sz="1200" spc="-70" dirty="0">
                <a:latin typeface="Times New Roman" panose="02020603050405020304" pitchFamily="18" charset="0"/>
                <a:ea typeface="Calibri" panose="020F0502020204030204" pitchFamily="34" charset="0"/>
              </a:rPr>
              <a:t>	</a:t>
            </a:r>
            <a:r>
              <a:rPr lang="en-US" sz="1200" spc="-70" dirty="0" smtClean="0">
                <a:latin typeface="Times New Roman" panose="02020603050405020304" pitchFamily="18" charset="0"/>
                <a:ea typeface="Calibri" panose="020F0502020204030204" pitchFamily="34" charset="0"/>
              </a:rPr>
              <a:t>					                    </a:t>
            </a:r>
            <a:r>
              <a:rPr lang="ro-RO"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Perioada</a:t>
            </a:r>
            <a:r>
              <a:rPr lang="ro-RO"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9</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februarie</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6 </a:t>
            </a:r>
            <a:r>
              <a:rPr lang="en-US" sz="1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martie</a:t>
            </a:r>
            <a:r>
              <a:rPr lang="ro-RO"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202</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p>
          <a:p>
            <a:pPr marL="279400" algn="just">
              <a:lnSpc>
                <a:spcPct val="115000"/>
              </a:lnSpc>
              <a:spcAft>
                <a:spcPts val="300"/>
              </a:spcAft>
              <a:tabLst>
                <a:tab pos="179388" algn="l"/>
              </a:tabLst>
            </a:pPr>
            <a:r>
              <a:rPr lang="en-US" sz="1200" b="1" spc="-75" dirty="0" smtClean="0">
                <a:latin typeface="Times New Roman" panose="02020603050405020304" pitchFamily="18" charset="0"/>
                <a:ea typeface="Calibri" panose="020F0502020204030204" pitchFamily="34" charset="0"/>
                <a:cs typeface="Times New Roman" panose="02020603050405020304" pitchFamily="18" charset="0"/>
              </a:rPr>
              <a:t>-</a:t>
            </a:r>
            <a:r>
              <a:rPr lang="ro-RO" sz="1200" b="1" spc="-75"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200" b="1" spc="-7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75" dirty="0" smtClean="0">
                <a:latin typeface="Times New Roman" panose="02020603050405020304" pitchFamily="18" charset="0"/>
                <a:ea typeface="Calibri" panose="020F0502020204030204" pitchFamily="34" charset="0"/>
                <a:cs typeface="Times New Roman" panose="02020603050405020304" pitchFamily="18" charset="0"/>
              </a:rPr>
              <a:t>Soluționarea</a:t>
            </a:r>
            <a:r>
              <a:rPr lang="ro-RO" sz="1200" b="1" spc="-14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45" dirty="0" smtClean="0">
                <a:latin typeface="Times New Roman" panose="02020603050405020304" pitchFamily="18" charset="0"/>
                <a:ea typeface="Calibri" panose="020F0502020204030204" pitchFamily="34" charset="0"/>
                <a:cs typeface="Times New Roman" panose="02020603050405020304" pitchFamily="18" charset="0"/>
              </a:rPr>
              <a:t>în</a:t>
            </a:r>
            <a:r>
              <a:rPr lang="ro-RO" sz="1200" b="1" spc="-13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70" dirty="0" smtClean="0">
                <a:latin typeface="Times New Roman" panose="02020603050405020304" pitchFamily="18" charset="0"/>
                <a:ea typeface="Calibri" panose="020F0502020204030204" pitchFamily="34" charset="0"/>
                <a:cs typeface="Times New Roman" panose="02020603050405020304" pitchFamily="18" charset="0"/>
              </a:rPr>
              <a:t>ședință</a:t>
            </a:r>
            <a:r>
              <a:rPr lang="ro-RO" sz="1200" b="1" spc="-14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40" dirty="0" smtClean="0">
                <a:latin typeface="Times New Roman" panose="02020603050405020304" pitchFamily="18" charset="0"/>
                <a:ea typeface="Calibri" panose="020F0502020204030204" pitchFamily="34" charset="0"/>
                <a:cs typeface="Times New Roman" panose="02020603050405020304" pitchFamily="18" charset="0"/>
              </a:rPr>
              <a:t>de</a:t>
            </a:r>
            <a:r>
              <a:rPr lang="ro-RO" sz="1200" b="1" spc="-14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75" dirty="0" smtClean="0">
                <a:latin typeface="Times New Roman" panose="02020603050405020304" pitchFamily="18" charset="0"/>
                <a:ea typeface="Calibri" panose="020F0502020204030204" pitchFamily="34" charset="0"/>
                <a:cs typeface="Times New Roman" panose="02020603050405020304" pitchFamily="18" charset="0"/>
              </a:rPr>
              <a:t>repartizare,</a:t>
            </a:r>
            <a:r>
              <a:rPr lang="ro-RO" sz="1200" spc="-14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200" spc="-14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45" dirty="0" smtClean="0">
                <a:latin typeface="Times New Roman" panose="02020603050405020304" pitchFamily="18" charset="0"/>
                <a:ea typeface="Calibri" panose="020F0502020204030204" pitchFamily="34" charset="0"/>
                <a:cs typeface="Times New Roman" panose="02020603050405020304" pitchFamily="18" charset="0"/>
              </a:rPr>
              <a:t>în</a:t>
            </a:r>
            <a:r>
              <a:rPr lang="ro-RO" sz="1200" spc="-14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ordine,</a:t>
            </a:r>
            <a:r>
              <a:rPr lang="ro-RO" sz="1200" spc="-14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80" dirty="0" smtClean="0">
                <a:latin typeface="Times New Roman" panose="02020603050405020304" pitchFamily="18" charset="0"/>
                <a:ea typeface="Calibri" panose="020F0502020204030204" pitchFamily="34" charset="0"/>
                <a:cs typeface="Times New Roman" panose="02020603050405020304" pitchFamily="18" charset="0"/>
              </a:rPr>
              <a:t>a:</a:t>
            </a:r>
            <a:endParaRPr lang="ro-RO"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ro-RO" sz="1200" b="1" spc="-75" dirty="0" smtClean="0">
                <a:latin typeface="Times New Roman" panose="02020603050405020304" pitchFamily="18" charset="0"/>
                <a:ea typeface="Times New Roman" panose="02020603050405020304" pitchFamily="18" charset="0"/>
                <a:cs typeface="Times New Roman" panose="02020603050405020304" pitchFamily="18" charset="0"/>
              </a:rPr>
              <a:t>cererilor</a:t>
            </a:r>
            <a:r>
              <a:rPr lang="ro-RO" sz="1200" b="1" spc="-10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200" b="1" spc="-70" dirty="0" smtClean="0">
                <a:latin typeface="Times New Roman" panose="02020603050405020304" pitchFamily="18" charset="0"/>
                <a:ea typeface="Times New Roman" panose="02020603050405020304" pitchFamily="18" charset="0"/>
                <a:cs typeface="Times New Roman" panose="02020603050405020304" pitchFamily="18" charset="0"/>
              </a:rPr>
              <a:t>cadrelor</a:t>
            </a:r>
            <a:r>
              <a:rPr lang="ro-RO" sz="1200" b="1" spc="-1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200" b="1" spc="-75" dirty="0" smtClean="0">
                <a:latin typeface="Times New Roman" panose="02020603050405020304" pitchFamily="18" charset="0"/>
                <a:ea typeface="Times New Roman" panose="02020603050405020304" pitchFamily="18" charset="0"/>
                <a:cs typeface="Times New Roman" panose="02020603050405020304" pitchFamily="18" charset="0"/>
              </a:rPr>
              <a:t>didactice</a:t>
            </a:r>
            <a:r>
              <a:rPr lang="ro-RO" sz="1200" b="1" spc="-11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200" b="1" spc="-70" dirty="0" smtClean="0">
                <a:latin typeface="Times New Roman" panose="02020603050405020304" pitchFamily="18" charset="0"/>
                <a:ea typeface="Times New Roman" panose="02020603050405020304" pitchFamily="18" charset="0"/>
                <a:cs typeface="Times New Roman" panose="02020603050405020304" pitchFamily="18" charset="0"/>
              </a:rPr>
              <a:t>titulare</a:t>
            </a:r>
            <a:r>
              <a:rPr lang="ro-RO" sz="1200" b="1" spc="-1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200" b="1" spc="-65" dirty="0" smtClean="0">
                <a:latin typeface="Times New Roman" panose="02020603050405020304" pitchFamily="18" charset="0"/>
                <a:ea typeface="Times New Roman" panose="02020603050405020304" pitchFamily="18" charset="0"/>
                <a:cs typeface="Times New Roman" panose="02020603050405020304" pitchFamily="18" charset="0"/>
              </a:rPr>
              <a:t>pentru</a:t>
            </a:r>
            <a:r>
              <a:rPr lang="ro-RO" sz="1200" b="1" spc="-1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200" b="1" spc="-75" dirty="0" smtClean="0">
                <a:latin typeface="Times New Roman" panose="02020603050405020304" pitchFamily="18" charset="0"/>
                <a:ea typeface="Times New Roman" panose="02020603050405020304" pitchFamily="18" charset="0"/>
                <a:cs typeface="Times New Roman" panose="02020603050405020304" pitchFamily="18" charset="0"/>
              </a:rPr>
              <a:t>completarea</a:t>
            </a:r>
            <a:r>
              <a:rPr lang="ro-RO" sz="1200" b="1" spc="-1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200" b="1" spc="-70" dirty="0" smtClean="0">
                <a:latin typeface="Times New Roman" panose="02020603050405020304" pitchFamily="18" charset="0"/>
                <a:ea typeface="Times New Roman" panose="02020603050405020304" pitchFamily="18" charset="0"/>
                <a:cs typeface="Times New Roman" panose="02020603050405020304" pitchFamily="18" charset="0"/>
              </a:rPr>
              <a:t>normei</a:t>
            </a:r>
            <a:r>
              <a:rPr lang="ro-RO" sz="1200" b="1" spc="-1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200" b="1" spc="-70" dirty="0" smtClean="0">
                <a:latin typeface="Times New Roman" panose="02020603050405020304" pitchFamily="18" charset="0"/>
                <a:ea typeface="Times New Roman" panose="02020603050405020304" pitchFamily="18" charset="0"/>
                <a:cs typeface="Times New Roman" panose="02020603050405020304" pitchFamily="18" charset="0"/>
              </a:rPr>
              <a:t>didactice</a:t>
            </a:r>
            <a:r>
              <a:rPr lang="ro-RO" sz="1200" spc="-1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200" spc="-40" dirty="0" smtClean="0">
                <a:latin typeface="Times New Roman" panose="02020603050405020304" pitchFamily="18" charset="0"/>
                <a:ea typeface="Times New Roman" panose="02020603050405020304" pitchFamily="18" charset="0"/>
                <a:cs typeface="Times New Roman" panose="02020603050405020304" pitchFamily="18" charset="0"/>
              </a:rPr>
              <a:t>pe</a:t>
            </a:r>
            <a:r>
              <a:rPr lang="ro-RO" sz="1200" spc="-10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200" spc="-70" dirty="0" smtClean="0">
                <a:latin typeface="Times New Roman" panose="02020603050405020304" pitchFamily="18" charset="0"/>
                <a:ea typeface="Times New Roman" panose="02020603050405020304" pitchFamily="18" charset="0"/>
                <a:cs typeface="Times New Roman" panose="02020603050405020304" pitchFamily="18" charset="0"/>
              </a:rPr>
              <a:t>perioadă</a:t>
            </a:r>
            <a:r>
              <a:rPr lang="ro-RO" sz="1200" spc="-1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200" spc="-80" dirty="0" smtClean="0">
                <a:latin typeface="Times New Roman" panose="02020603050405020304" pitchFamily="18" charset="0"/>
                <a:ea typeface="Times New Roman" panose="02020603050405020304" pitchFamily="18" charset="0"/>
                <a:cs typeface="Times New Roman" panose="02020603050405020304" pitchFamily="18" charset="0"/>
              </a:rPr>
              <a:t>determinată/nedeterminată;</a:t>
            </a:r>
            <a:r>
              <a:rPr lang="ro-RO" sz="1200" spc="-100"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ro-RO" sz="1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marR="250190" lvl="0" indent="-342900">
              <a:buFont typeface="Times New Roman" panose="02020603050405020304" pitchFamily="18" charset="0"/>
              <a:buChar char="-"/>
            </a:pPr>
            <a:r>
              <a:rPr lang="ro-RO" sz="1200" spc="-80" dirty="0" smtClean="0">
                <a:latin typeface="Times New Roman" panose="02020603050405020304" pitchFamily="18" charset="0"/>
                <a:ea typeface="Times New Roman" panose="02020603050405020304" pitchFamily="18" charset="0"/>
                <a:cs typeface="Times New Roman" panose="02020603050405020304" pitchFamily="18" charset="0"/>
              </a:rPr>
              <a:t>cereril</a:t>
            </a:r>
            <a:r>
              <a:rPr lang="ro-RO" sz="1200" spc="-70" dirty="0" smtClean="0">
                <a:latin typeface="Times New Roman" panose="02020603050405020304" pitchFamily="18" charset="0"/>
                <a:ea typeface="Times New Roman" panose="02020603050405020304" pitchFamily="18" charset="0"/>
                <a:cs typeface="Times New Roman" panose="02020603050405020304" pitchFamily="18" charset="0"/>
              </a:rPr>
              <a:t>o</a:t>
            </a:r>
            <a:r>
              <a:rPr lang="ro-RO" sz="1200" dirty="0" smtClean="0">
                <a:latin typeface="Times New Roman" panose="02020603050405020304" pitchFamily="18" charset="0"/>
                <a:ea typeface="Times New Roman" panose="02020603050405020304" pitchFamily="18" charset="0"/>
                <a:cs typeface="Times New Roman" panose="02020603050405020304" pitchFamily="18" charset="0"/>
              </a:rPr>
              <a:t>r</a:t>
            </a:r>
            <a:r>
              <a:rPr lang="ro-RO" sz="1200" spc="-17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200" spc="-80" dirty="0" smtClean="0">
                <a:latin typeface="Times New Roman" panose="02020603050405020304" pitchFamily="18" charset="0"/>
                <a:ea typeface="Times New Roman" panose="02020603050405020304" pitchFamily="18" charset="0"/>
                <a:cs typeface="Times New Roman" panose="02020603050405020304" pitchFamily="18" charset="0"/>
              </a:rPr>
              <a:t>cadrel</a:t>
            </a:r>
            <a:r>
              <a:rPr lang="ro-RO" sz="1200" spc="-70" dirty="0" smtClean="0">
                <a:latin typeface="Times New Roman" panose="02020603050405020304" pitchFamily="18" charset="0"/>
                <a:ea typeface="Times New Roman" panose="02020603050405020304" pitchFamily="18" charset="0"/>
                <a:cs typeface="Times New Roman" panose="02020603050405020304" pitchFamily="18" charset="0"/>
              </a:rPr>
              <a:t>o</a:t>
            </a:r>
            <a:r>
              <a:rPr lang="ro-RO" sz="1200" dirty="0" smtClean="0">
                <a:latin typeface="Times New Roman" panose="02020603050405020304" pitchFamily="18" charset="0"/>
                <a:ea typeface="Times New Roman" panose="02020603050405020304" pitchFamily="18" charset="0"/>
                <a:cs typeface="Times New Roman" panose="02020603050405020304" pitchFamily="18" charset="0"/>
              </a:rPr>
              <a:t>r</a:t>
            </a:r>
            <a:r>
              <a:rPr lang="ro-RO" sz="1200" spc="-17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200" spc="-80" dirty="0" smtClean="0">
                <a:latin typeface="Times New Roman" panose="02020603050405020304" pitchFamily="18" charset="0"/>
                <a:ea typeface="Times New Roman" panose="02020603050405020304" pitchFamily="18" charset="0"/>
                <a:cs typeface="Times New Roman" panose="02020603050405020304" pitchFamily="18" charset="0"/>
              </a:rPr>
              <a:t>didact</a:t>
            </a:r>
            <a:r>
              <a:rPr lang="ro-RO" sz="1200" spc="-75" dirty="0" smtClean="0">
                <a:latin typeface="Times New Roman" panose="02020603050405020304" pitchFamily="18" charset="0"/>
                <a:ea typeface="Times New Roman" panose="02020603050405020304" pitchFamily="18" charset="0"/>
                <a:cs typeface="Times New Roman" panose="02020603050405020304" pitchFamily="18" charset="0"/>
              </a:rPr>
              <a:t>i</a:t>
            </a:r>
            <a:r>
              <a:rPr lang="ro-RO" sz="1200" spc="-80" dirty="0" smtClean="0">
                <a:latin typeface="Times New Roman" panose="02020603050405020304" pitchFamily="18" charset="0"/>
                <a:ea typeface="Times New Roman" panose="02020603050405020304" pitchFamily="18" charset="0"/>
                <a:cs typeface="Times New Roman" panose="02020603050405020304" pitchFamily="18" charset="0"/>
              </a:rPr>
              <a:t>c</a:t>
            </a:r>
            <a:r>
              <a:rPr lang="ro-RO" sz="1200" dirty="0" smtClean="0">
                <a:latin typeface="Times New Roman" panose="02020603050405020304" pitchFamily="18" charset="0"/>
                <a:ea typeface="Times New Roman" panose="02020603050405020304" pitchFamily="18" charset="0"/>
                <a:cs typeface="Times New Roman" panose="02020603050405020304" pitchFamily="18" charset="0"/>
              </a:rPr>
              <a:t>e</a:t>
            </a:r>
            <a:r>
              <a:rPr lang="ro-RO" sz="1200" b="1" spc="-17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200" b="1" spc="-80" dirty="0" smtClean="0">
                <a:latin typeface="Times New Roman" panose="02020603050405020304" pitchFamily="18" charset="0"/>
                <a:ea typeface="Times New Roman" panose="02020603050405020304" pitchFamily="18" charset="0"/>
                <a:cs typeface="Times New Roman" panose="02020603050405020304" pitchFamily="18" charset="0"/>
              </a:rPr>
              <a:t>an</a:t>
            </a:r>
            <a:r>
              <a:rPr lang="ro-RO" sz="1200" b="1" spc="-70" dirty="0" smtClean="0">
                <a:latin typeface="Times New Roman" panose="02020603050405020304" pitchFamily="18" charset="0"/>
                <a:ea typeface="Times New Roman" panose="02020603050405020304" pitchFamily="18" charset="0"/>
                <a:cs typeface="Times New Roman" panose="02020603050405020304" pitchFamily="18" charset="0"/>
              </a:rPr>
              <a:t>g</a:t>
            </a:r>
            <a:r>
              <a:rPr lang="ro-RO" sz="1200" b="1" spc="-80" dirty="0" smtClean="0">
                <a:latin typeface="Times New Roman" panose="02020603050405020304" pitchFamily="18" charset="0"/>
                <a:ea typeface="Times New Roman" panose="02020603050405020304" pitchFamily="18" charset="0"/>
                <a:cs typeface="Times New Roman" panose="02020603050405020304" pitchFamily="18" charset="0"/>
              </a:rPr>
              <a:t>a</a:t>
            </a:r>
            <a:r>
              <a:rPr lang="ro-RO" sz="1200" b="1" spc="-75" dirty="0" smtClean="0">
                <a:latin typeface="Times New Roman" panose="02020603050405020304" pitchFamily="18" charset="0"/>
                <a:ea typeface="Times New Roman" panose="02020603050405020304" pitchFamily="18" charset="0"/>
                <a:cs typeface="Times New Roman" panose="02020603050405020304" pitchFamily="18" charset="0"/>
              </a:rPr>
              <a:t>j</a:t>
            </a:r>
            <a:r>
              <a:rPr lang="ro-RO" sz="1200" b="1" spc="-80" dirty="0" smtClean="0">
                <a:latin typeface="Times New Roman" panose="02020603050405020304" pitchFamily="18" charset="0"/>
                <a:ea typeface="Times New Roman" panose="02020603050405020304" pitchFamily="18" charset="0"/>
                <a:cs typeface="Times New Roman" panose="02020603050405020304" pitchFamily="18" charset="0"/>
              </a:rPr>
              <a:t>a</a:t>
            </a:r>
            <a:r>
              <a:rPr lang="ro-RO" sz="1200" b="1" spc="-75" dirty="0" smtClean="0">
                <a:latin typeface="Times New Roman" panose="02020603050405020304" pitchFamily="18" charset="0"/>
                <a:ea typeface="Times New Roman" panose="02020603050405020304" pitchFamily="18" charset="0"/>
                <a:cs typeface="Times New Roman" panose="02020603050405020304" pitchFamily="18" charset="0"/>
              </a:rPr>
              <a:t>t</a:t>
            </a:r>
            <a:r>
              <a:rPr lang="ro-RO" sz="1200" b="1" dirty="0" smtClean="0">
                <a:latin typeface="Times New Roman" panose="02020603050405020304" pitchFamily="18" charset="0"/>
                <a:ea typeface="Times New Roman" panose="02020603050405020304" pitchFamily="18" charset="0"/>
                <a:cs typeface="Times New Roman" panose="02020603050405020304" pitchFamily="18" charset="0"/>
              </a:rPr>
              <a:t>e</a:t>
            </a:r>
            <a:r>
              <a:rPr lang="ro-RO" sz="1200" b="1" spc="-17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200" b="1" spc="-80" dirty="0" smtClean="0">
                <a:latin typeface="Times New Roman" panose="02020603050405020304" pitchFamily="18" charset="0"/>
                <a:ea typeface="Times New Roman" panose="02020603050405020304" pitchFamily="18" charset="0"/>
                <a:cs typeface="Times New Roman" panose="02020603050405020304" pitchFamily="18" charset="0"/>
              </a:rPr>
              <a:t>p</a:t>
            </a:r>
            <a:r>
              <a:rPr lang="ro-RO" sz="1200" b="1" dirty="0" smtClean="0">
                <a:latin typeface="Times New Roman" panose="02020603050405020304" pitchFamily="18" charset="0"/>
                <a:ea typeface="Times New Roman" panose="02020603050405020304" pitchFamily="18" charset="0"/>
                <a:cs typeface="Times New Roman" panose="02020603050405020304" pitchFamily="18" charset="0"/>
              </a:rPr>
              <a:t>e</a:t>
            </a:r>
            <a:r>
              <a:rPr lang="ro-RO" sz="1200" b="1" spc="-17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200" b="1" spc="-80" dirty="0" smtClean="0">
                <a:latin typeface="Times New Roman" panose="02020603050405020304" pitchFamily="18" charset="0"/>
                <a:ea typeface="Times New Roman" panose="02020603050405020304" pitchFamily="18" charset="0"/>
                <a:cs typeface="Times New Roman" panose="02020603050405020304" pitchFamily="18" charset="0"/>
              </a:rPr>
              <a:t>du</a:t>
            </a:r>
            <a:r>
              <a:rPr lang="ro-RO" sz="1200" b="1" spc="-65" dirty="0" smtClean="0">
                <a:latin typeface="Times New Roman" panose="02020603050405020304" pitchFamily="18" charset="0"/>
                <a:ea typeface="Times New Roman" panose="02020603050405020304" pitchFamily="18" charset="0"/>
                <a:cs typeface="Times New Roman" panose="02020603050405020304" pitchFamily="18" charset="0"/>
              </a:rPr>
              <a:t>r</a:t>
            </a:r>
            <a:r>
              <a:rPr lang="ro-RO" sz="1200" b="1" spc="-80" dirty="0" smtClean="0">
                <a:latin typeface="Times New Roman" panose="02020603050405020304" pitchFamily="18" charset="0"/>
                <a:ea typeface="Times New Roman" panose="02020603050405020304" pitchFamily="18" charset="0"/>
                <a:cs typeface="Times New Roman" panose="02020603050405020304" pitchFamily="18" charset="0"/>
              </a:rPr>
              <a:t>a</a:t>
            </a:r>
            <a:r>
              <a:rPr lang="ro-RO" sz="1200" b="1" spc="-70" dirty="0" smtClean="0">
                <a:latin typeface="Times New Roman" panose="02020603050405020304" pitchFamily="18" charset="0"/>
                <a:ea typeface="Times New Roman" panose="02020603050405020304" pitchFamily="18" charset="0"/>
                <a:cs typeface="Times New Roman" panose="02020603050405020304" pitchFamily="18" charset="0"/>
              </a:rPr>
              <a:t>t</a:t>
            </a:r>
            <a:r>
              <a:rPr lang="ro-RO" sz="1200" b="1" dirty="0" smtClean="0">
                <a:latin typeface="Times New Roman" panose="02020603050405020304" pitchFamily="18" charset="0"/>
                <a:ea typeface="Times New Roman" panose="02020603050405020304" pitchFamily="18" charset="0"/>
                <a:cs typeface="Times New Roman" panose="02020603050405020304" pitchFamily="18" charset="0"/>
              </a:rPr>
              <a:t>a</a:t>
            </a:r>
            <a:r>
              <a:rPr lang="ro-RO" sz="1200" b="1" spc="-17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200" b="1" spc="-70" dirty="0" smtClean="0">
                <a:latin typeface="Times New Roman" panose="02020603050405020304" pitchFamily="18" charset="0"/>
                <a:ea typeface="Times New Roman" panose="02020603050405020304" pitchFamily="18" charset="0"/>
                <a:cs typeface="Times New Roman" panose="02020603050405020304" pitchFamily="18" charset="0"/>
              </a:rPr>
              <a:t>d</a:t>
            </a:r>
            <a:r>
              <a:rPr lang="ro-RO" sz="1200" b="1" dirty="0" smtClean="0">
                <a:latin typeface="Times New Roman" panose="02020603050405020304" pitchFamily="18" charset="0"/>
                <a:ea typeface="Times New Roman" panose="02020603050405020304" pitchFamily="18" charset="0"/>
                <a:cs typeface="Times New Roman" panose="02020603050405020304" pitchFamily="18" charset="0"/>
              </a:rPr>
              <a:t>e</a:t>
            </a:r>
            <a:r>
              <a:rPr lang="ro-RO" sz="1200" b="1" spc="-17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200" b="1" spc="-80" dirty="0" smtClean="0">
                <a:latin typeface="Times New Roman" panose="02020603050405020304" pitchFamily="18" charset="0"/>
                <a:ea typeface="Times New Roman" panose="02020603050405020304" pitchFamily="18" charset="0"/>
                <a:cs typeface="Times New Roman" panose="02020603050405020304" pitchFamily="18" charset="0"/>
              </a:rPr>
              <a:t>viab</a:t>
            </a:r>
            <a:r>
              <a:rPr lang="ro-RO" sz="1200" b="1" spc="-70" dirty="0" smtClean="0">
                <a:latin typeface="Times New Roman" panose="02020603050405020304" pitchFamily="18" charset="0"/>
                <a:ea typeface="Times New Roman" panose="02020603050405020304" pitchFamily="18" charset="0"/>
                <a:cs typeface="Times New Roman" panose="02020603050405020304" pitchFamily="18" charset="0"/>
              </a:rPr>
              <a:t>i</a:t>
            </a:r>
            <a:r>
              <a:rPr lang="ro-RO" sz="1200" b="1" spc="-80" dirty="0" smtClean="0">
                <a:latin typeface="Times New Roman" panose="02020603050405020304" pitchFamily="18" charset="0"/>
                <a:ea typeface="Times New Roman" panose="02020603050405020304" pitchFamily="18" charset="0"/>
                <a:cs typeface="Times New Roman" panose="02020603050405020304" pitchFamily="18" charset="0"/>
              </a:rPr>
              <a:t>li</a:t>
            </a:r>
            <a:r>
              <a:rPr lang="ro-RO" sz="1200" b="1" spc="-70" dirty="0" smtClean="0">
                <a:latin typeface="Times New Roman" panose="02020603050405020304" pitchFamily="18" charset="0"/>
                <a:ea typeface="Times New Roman" panose="02020603050405020304" pitchFamily="18" charset="0"/>
                <a:cs typeface="Times New Roman" panose="02020603050405020304" pitchFamily="18" charset="0"/>
              </a:rPr>
              <a:t>t</a:t>
            </a:r>
            <a:r>
              <a:rPr lang="ro-RO" sz="1200" b="1" spc="-80" dirty="0" smtClean="0">
                <a:latin typeface="Times New Roman" panose="02020603050405020304" pitchFamily="18" charset="0"/>
                <a:ea typeface="Times New Roman" panose="02020603050405020304" pitchFamily="18" charset="0"/>
                <a:cs typeface="Times New Roman" panose="02020603050405020304" pitchFamily="18" charset="0"/>
              </a:rPr>
              <a:t>a</a:t>
            </a:r>
            <a:r>
              <a:rPr lang="ro-RO" sz="1200" b="1" spc="-70" dirty="0" smtClean="0">
                <a:latin typeface="Times New Roman" panose="02020603050405020304" pitchFamily="18" charset="0"/>
                <a:ea typeface="Times New Roman" panose="02020603050405020304" pitchFamily="18" charset="0"/>
                <a:cs typeface="Times New Roman" panose="02020603050405020304" pitchFamily="18" charset="0"/>
              </a:rPr>
              <a:t>t</a:t>
            </a:r>
            <a:r>
              <a:rPr lang="ro-RO" sz="1200" b="1" dirty="0" smtClean="0">
                <a:latin typeface="Times New Roman" panose="02020603050405020304" pitchFamily="18" charset="0"/>
                <a:ea typeface="Times New Roman" panose="02020603050405020304" pitchFamily="18" charset="0"/>
                <a:cs typeface="Times New Roman" panose="02020603050405020304" pitchFamily="18" charset="0"/>
              </a:rPr>
              <a:t>e</a:t>
            </a:r>
            <a:r>
              <a:rPr lang="ro-RO" sz="1200" b="1" spc="-17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200" b="1" dirty="0" smtClean="0">
                <a:latin typeface="Times New Roman" panose="02020603050405020304" pitchFamily="18" charset="0"/>
                <a:ea typeface="Times New Roman" panose="02020603050405020304" pitchFamily="18" charset="0"/>
                <a:cs typeface="Times New Roman" panose="02020603050405020304" pitchFamily="18" charset="0"/>
              </a:rPr>
              <a:t>a</a:t>
            </a:r>
            <a:r>
              <a:rPr lang="ro-RO" sz="1200" b="1" spc="-17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200" b="1" spc="-80" dirty="0" smtClean="0">
                <a:latin typeface="Times New Roman" panose="02020603050405020304" pitchFamily="18" charset="0"/>
                <a:ea typeface="Times New Roman" panose="02020603050405020304" pitchFamily="18" charset="0"/>
                <a:cs typeface="Times New Roman" panose="02020603050405020304" pitchFamily="18" charset="0"/>
              </a:rPr>
              <a:t>p</a:t>
            </a:r>
            <a:r>
              <a:rPr lang="ro-RO" sz="1200" b="1" spc="-70" dirty="0" smtClean="0">
                <a:latin typeface="Times New Roman" panose="02020603050405020304" pitchFamily="18" charset="0"/>
                <a:ea typeface="Times New Roman" panose="02020603050405020304" pitchFamily="18" charset="0"/>
                <a:cs typeface="Times New Roman" panose="02020603050405020304" pitchFamily="18" charset="0"/>
              </a:rPr>
              <a:t>o</a:t>
            </a:r>
            <a:r>
              <a:rPr lang="ro-RO" sz="1200" b="1" spc="-80" dirty="0" smtClean="0">
                <a:latin typeface="Times New Roman" panose="02020603050405020304" pitchFamily="18" charset="0"/>
                <a:ea typeface="Times New Roman" panose="02020603050405020304" pitchFamily="18" charset="0"/>
                <a:cs typeface="Times New Roman" panose="02020603050405020304" pitchFamily="18" charset="0"/>
              </a:rPr>
              <a:t>s</a:t>
            </a:r>
            <a:r>
              <a:rPr lang="ro-RO" sz="1200" b="1" spc="-70" dirty="0" smtClean="0">
                <a:latin typeface="Times New Roman" panose="02020603050405020304" pitchFamily="18" charset="0"/>
                <a:ea typeface="Times New Roman" panose="02020603050405020304" pitchFamily="18" charset="0"/>
                <a:cs typeface="Times New Roman" panose="02020603050405020304" pitchFamily="18" charset="0"/>
              </a:rPr>
              <a:t>t</a:t>
            </a:r>
            <a:r>
              <a:rPr lang="ro-RO" sz="1200" b="1" spc="-80" dirty="0" smtClean="0">
                <a:latin typeface="Times New Roman" panose="02020603050405020304" pitchFamily="18" charset="0"/>
                <a:ea typeface="Times New Roman" panose="02020603050405020304" pitchFamily="18" charset="0"/>
                <a:cs typeface="Times New Roman" panose="02020603050405020304" pitchFamily="18" charset="0"/>
              </a:rPr>
              <a:t>ulu</a:t>
            </a:r>
            <a:r>
              <a:rPr lang="ro-RO" sz="1200" b="1" dirty="0" smtClean="0">
                <a:latin typeface="Times New Roman" panose="02020603050405020304" pitchFamily="18" charset="0"/>
                <a:ea typeface="Times New Roman" panose="02020603050405020304" pitchFamily="18" charset="0"/>
                <a:cs typeface="Times New Roman" panose="02020603050405020304" pitchFamily="18" charset="0"/>
              </a:rPr>
              <a:t>i</a:t>
            </a:r>
            <a:r>
              <a:rPr lang="ro-RO" sz="1200" b="1" spc="-17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200" b="1" spc="-80" dirty="0" smtClean="0">
                <a:latin typeface="Times New Roman" panose="02020603050405020304" pitchFamily="18" charset="0"/>
                <a:ea typeface="Times New Roman" panose="02020603050405020304" pitchFamily="18" charset="0"/>
                <a:cs typeface="Times New Roman" panose="02020603050405020304" pitchFamily="18" charset="0"/>
              </a:rPr>
              <a:t>didac</a:t>
            </a:r>
            <a:r>
              <a:rPr lang="ro-RO" sz="1200" b="1" spc="-70" dirty="0" smtClean="0">
                <a:latin typeface="Times New Roman" panose="02020603050405020304" pitchFamily="18" charset="0"/>
                <a:ea typeface="Times New Roman" panose="02020603050405020304" pitchFamily="18" charset="0"/>
                <a:cs typeface="Times New Roman" panose="02020603050405020304" pitchFamily="18" charset="0"/>
              </a:rPr>
              <a:t>t</a:t>
            </a:r>
            <a:r>
              <a:rPr lang="ro-RO" sz="1200" b="1" spc="-80" dirty="0" smtClean="0">
                <a:latin typeface="Times New Roman" panose="02020603050405020304" pitchFamily="18" charset="0"/>
                <a:ea typeface="Times New Roman" panose="02020603050405020304" pitchFamily="18" charset="0"/>
                <a:cs typeface="Times New Roman" panose="02020603050405020304" pitchFamily="18" charset="0"/>
              </a:rPr>
              <a:t>i</a:t>
            </a:r>
            <a:r>
              <a:rPr lang="ro-RO" sz="1200" spc="-80" dirty="0" smtClean="0">
                <a:latin typeface="Times New Roman" panose="02020603050405020304" pitchFamily="18" charset="0"/>
                <a:ea typeface="Times New Roman" panose="02020603050405020304" pitchFamily="18" charset="0"/>
                <a:cs typeface="Times New Roman" panose="02020603050405020304" pitchFamily="18" charset="0"/>
              </a:rPr>
              <a:t>c/ca</a:t>
            </a:r>
            <a:r>
              <a:rPr lang="ro-RO" sz="1200" spc="-55" dirty="0" smtClean="0">
                <a:latin typeface="Times New Roman" panose="02020603050405020304" pitchFamily="18" charset="0"/>
                <a:ea typeface="Times New Roman" panose="02020603050405020304" pitchFamily="18" charset="0"/>
                <a:cs typeface="Times New Roman" panose="02020603050405020304" pitchFamily="18" charset="0"/>
              </a:rPr>
              <a:t>t</a:t>
            </a:r>
            <a:r>
              <a:rPr lang="ro-RO" sz="1200" spc="-80" dirty="0" smtClean="0">
                <a:latin typeface="Times New Roman" panose="02020603050405020304" pitchFamily="18" charset="0"/>
                <a:ea typeface="Times New Roman" panose="02020603050405020304" pitchFamily="18" charset="0"/>
                <a:cs typeface="Times New Roman" panose="02020603050405020304" pitchFamily="18" charset="0"/>
              </a:rPr>
              <a:t>edre</a:t>
            </a:r>
            <a:r>
              <a:rPr lang="ro-RO" sz="1200" dirty="0" smtClean="0">
                <a:latin typeface="Times New Roman" panose="02020603050405020304" pitchFamily="18" charset="0"/>
                <a:ea typeface="Times New Roman" panose="02020603050405020304" pitchFamily="18" charset="0"/>
                <a:cs typeface="Times New Roman" panose="02020603050405020304" pitchFamily="18" charset="0"/>
              </a:rPr>
              <a:t>i</a:t>
            </a:r>
            <a:r>
              <a:rPr lang="ro-RO" sz="1200" spc="-17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200" spc="-70" dirty="0" smtClean="0">
                <a:latin typeface="Times New Roman" panose="02020603050405020304" pitchFamily="18" charset="0"/>
                <a:ea typeface="Times New Roman" panose="02020603050405020304" pitchFamily="18" charset="0"/>
                <a:cs typeface="Times New Roman" panose="02020603050405020304" pitchFamily="18" charset="0"/>
              </a:rPr>
              <a:t>p</a:t>
            </a:r>
            <a:r>
              <a:rPr lang="ro-RO" sz="1200" spc="-80" dirty="0" smtClean="0">
                <a:latin typeface="Times New Roman" panose="02020603050405020304" pitchFamily="18" charset="0"/>
                <a:ea typeface="Times New Roman" panose="02020603050405020304" pitchFamily="18" charset="0"/>
                <a:cs typeface="Times New Roman" panose="02020603050405020304" pitchFamily="18" charset="0"/>
              </a:rPr>
              <a:t>entr</a:t>
            </a:r>
            <a:r>
              <a:rPr lang="ro-RO" sz="1200" dirty="0" smtClean="0">
                <a:latin typeface="Times New Roman" panose="02020603050405020304" pitchFamily="18" charset="0"/>
                <a:ea typeface="Times New Roman" panose="02020603050405020304" pitchFamily="18" charset="0"/>
                <a:cs typeface="Times New Roman" panose="02020603050405020304" pitchFamily="18" charset="0"/>
              </a:rPr>
              <a:t>u</a:t>
            </a:r>
            <a:r>
              <a:rPr lang="ro-RO" sz="1200" spc="-17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200" b="1" spc="-80" dirty="0" smtClean="0">
                <a:latin typeface="Times New Roman" panose="02020603050405020304" pitchFamily="18" charset="0"/>
                <a:ea typeface="Times New Roman" panose="02020603050405020304" pitchFamily="18" charset="0"/>
                <a:cs typeface="Times New Roman" panose="02020603050405020304" pitchFamily="18" charset="0"/>
              </a:rPr>
              <a:t>c</a:t>
            </a:r>
            <a:r>
              <a:rPr lang="ro-RO" sz="1200" b="1" spc="-70" dirty="0" smtClean="0">
                <a:latin typeface="Times New Roman" panose="02020603050405020304" pitchFamily="18" charset="0"/>
                <a:ea typeface="Times New Roman" panose="02020603050405020304" pitchFamily="18" charset="0"/>
                <a:cs typeface="Times New Roman" panose="02020603050405020304" pitchFamily="18" charset="0"/>
              </a:rPr>
              <a:t>o</a:t>
            </a:r>
            <a:r>
              <a:rPr lang="ro-RO" sz="1200" b="1" spc="-80" dirty="0" smtClean="0">
                <a:latin typeface="Times New Roman" panose="02020603050405020304" pitchFamily="18" charset="0"/>
                <a:ea typeface="Times New Roman" panose="02020603050405020304" pitchFamily="18" charset="0"/>
                <a:cs typeface="Times New Roman" panose="02020603050405020304" pitchFamily="18" charset="0"/>
              </a:rPr>
              <a:t>mp</a:t>
            </a:r>
            <a:r>
              <a:rPr lang="ro-RO" sz="1200" b="1" spc="-70" dirty="0" smtClean="0">
                <a:latin typeface="Times New Roman" panose="02020603050405020304" pitchFamily="18" charset="0"/>
                <a:ea typeface="Times New Roman" panose="02020603050405020304" pitchFamily="18" charset="0"/>
                <a:cs typeface="Times New Roman" panose="02020603050405020304" pitchFamily="18" charset="0"/>
              </a:rPr>
              <a:t>l</a:t>
            </a:r>
            <a:r>
              <a:rPr lang="ro-RO" sz="1200" b="1" spc="-80" dirty="0" smtClean="0">
                <a:latin typeface="Times New Roman" panose="02020603050405020304" pitchFamily="18" charset="0"/>
                <a:ea typeface="Times New Roman" panose="02020603050405020304" pitchFamily="18" charset="0"/>
                <a:cs typeface="Times New Roman" panose="02020603050405020304" pitchFamily="18" charset="0"/>
              </a:rPr>
              <a:t>e</a:t>
            </a:r>
            <a:r>
              <a:rPr lang="ro-RO" sz="1200" b="1" spc="-70" dirty="0" smtClean="0">
                <a:latin typeface="Times New Roman" panose="02020603050405020304" pitchFamily="18" charset="0"/>
                <a:ea typeface="Times New Roman" panose="02020603050405020304" pitchFamily="18" charset="0"/>
                <a:cs typeface="Times New Roman" panose="02020603050405020304" pitchFamily="18" charset="0"/>
              </a:rPr>
              <a:t>t</a:t>
            </a:r>
            <a:r>
              <a:rPr lang="ro-RO" sz="1200" b="1" spc="-80" dirty="0" smtClean="0">
                <a:latin typeface="Times New Roman" panose="02020603050405020304" pitchFamily="18" charset="0"/>
                <a:ea typeface="Times New Roman" panose="02020603050405020304" pitchFamily="18" charset="0"/>
                <a:cs typeface="Times New Roman" panose="02020603050405020304" pitchFamily="18" charset="0"/>
              </a:rPr>
              <a:t>are</a:t>
            </a:r>
            <a:r>
              <a:rPr lang="ro-RO" sz="1200" b="1" dirty="0" smtClean="0">
                <a:latin typeface="Times New Roman" panose="02020603050405020304" pitchFamily="18" charset="0"/>
                <a:ea typeface="Times New Roman" panose="02020603050405020304" pitchFamily="18" charset="0"/>
                <a:cs typeface="Times New Roman" panose="02020603050405020304" pitchFamily="18" charset="0"/>
              </a:rPr>
              <a:t>a</a:t>
            </a:r>
            <a:r>
              <a:rPr lang="ro-RO" sz="1200" b="1" spc="-17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200" b="1" spc="-80" dirty="0" smtClean="0">
                <a:latin typeface="Times New Roman" panose="02020603050405020304" pitchFamily="18" charset="0"/>
                <a:ea typeface="Times New Roman" panose="02020603050405020304" pitchFamily="18" charset="0"/>
                <a:cs typeface="Times New Roman" panose="02020603050405020304" pitchFamily="18" charset="0"/>
              </a:rPr>
              <a:t>norme</a:t>
            </a:r>
            <a:r>
              <a:rPr lang="ro-RO" sz="1200" b="1" dirty="0" smtClean="0">
                <a:latin typeface="Times New Roman" panose="02020603050405020304" pitchFamily="18" charset="0"/>
                <a:ea typeface="Times New Roman" panose="02020603050405020304" pitchFamily="18" charset="0"/>
                <a:cs typeface="Times New Roman" panose="02020603050405020304" pitchFamily="18" charset="0"/>
              </a:rPr>
              <a:t>i</a:t>
            </a:r>
            <a:r>
              <a:rPr lang="ro-RO" sz="1200" b="1" spc="-17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200" b="1" spc="-80" dirty="0" smtClean="0">
                <a:latin typeface="Times New Roman" panose="02020603050405020304" pitchFamily="18" charset="0"/>
                <a:ea typeface="Times New Roman" panose="02020603050405020304" pitchFamily="18" charset="0"/>
                <a:cs typeface="Times New Roman" panose="02020603050405020304" pitchFamily="18" charset="0"/>
              </a:rPr>
              <a:t>di</a:t>
            </a:r>
            <a:r>
              <a:rPr lang="ro-RO" sz="1200" b="1" spc="-70" dirty="0" smtClean="0">
                <a:latin typeface="Times New Roman" panose="02020603050405020304" pitchFamily="18" charset="0"/>
                <a:ea typeface="Times New Roman" panose="02020603050405020304" pitchFamily="18" charset="0"/>
                <a:cs typeface="Times New Roman" panose="02020603050405020304" pitchFamily="18" charset="0"/>
              </a:rPr>
              <a:t>d</a:t>
            </a:r>
            <a:r>
              <a:rPr lang="ro-RO" sz="1200" b="1" spc="-80" dirty="0" smtClean="0">
                <a:latin typeface="Times New Roman" panose="02020603050405020304" pitchFamily="18" charset="0"/>
                <a:ea typeface="Times New Roman" panose="02020603050405020304" pitchFamily="18" charset="0"/>
                <a:cs typeface="Times New Roman" panose="02020603050405020304" pitchFamily="18" charset="0"/>
              </a:rPr>
              <a:t>actice</a:t>
            </a:r>
            <a:r>
              <a:rPr lang="ro-RO" sz="1200" b="1" spc="-7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200" spc="-45" dirty="0" smtClean="0">
                <a:latin typeface="Times New Roman" panose="02020603050405020304" pitchFamily="18" charset="0"/>
                <a:ea typeface="Times New Roman" panose="02020603050405020304" pitchFamily="18" charset="0"/>
                <a:cs typeface="Times New Roman" panose="02020603050405020304" pitchFamily="18" charset="0"/>
              </a:rPr>
              <a:t>pe</a:t>
            </a:r>
            <a:r>
              <a:rPr lang="ro-RO" sz="1200" spc="-14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200" spc="-70" dirty="0" smtClean="0">
                <a:latin typeface="Times New Roman" panose="02020603050405020304" pitchFamily="18" charset="0"/>
                <a:ea typeface="Times New Roman" panose="02020603050405020304" pitchFamily="18" charset="0"/>
                <a:cs typeface="Times New Roman" panose="02020603050405020304" pitchFamily="18" charset="0"/>
              </a:rPr>
              <a:t>perioadă</a:t>
            </a:r>
            <a:r>
              <a:rPr lang="ro-RO" sz="1200" spc="-13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200" spc="-80" dirty="0" smtClean="0">
                <a:latin typeface="Times New Roman" panose="02020603050405020304" pitchFamily="18" charset="0"/>
                <a:ea typeface="Times New Roman" panose="02020603050405020304" pitchFamily="18" charset="0"/>
                <a:cs typeface="Times New Roman" panose="02020603050405020304" pitchFamily="18" charset="0"/>
              </a:rPr>
              <a:t>determinată;</a:t>
            </a:r>
            <a:endParaRPr lang="ro-RO" sz="1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15000"/>
              </a:lnSpc>
              <a:spcAft>
                <a:spcPts val="300"/>
              </a:spcAft>
            </a:pPr>
            <a:r>
              <a:rPr lang="ro-RO" sz="1200" b="1" spc="-6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Termen:</a:t>
            </a:r>
            <a:r>
              <a:rPr lang="ro-RO" sz="12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a:t>
            </a:r>
            <a:r>
              <a:rPr lang="en-US" sz="12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ro-RO" sz="1200" b="1" spc="-14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7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martie</a:t>
            </a:r>
            <a:r>
              <a:rPr lang="ro-RO" sz="1200" b="1" spc="-14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a:t>
            </a:r>
            <a:r>
              <a:rPr lang="en-US"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endParaRPr lang="ro-RO"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7601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7966" y="56683"/>
            <a:ext cx="8927543" cy="4955203"/>
          </a:xfrm>
          <a:prstGeom prst="rect">
            <a:avLst/>
          </a:prstGeom>
        </p:spPr>
        <p:txBody>
          <a:bodyPr wrap="square">
            <a:spAutoFit/>
          </a:bodyPr>
          <a:lstStyle/>
          <a:p>
            <a:pPr marL="342900" lvl="0" indent="-342900" algn="just">
              <a:lnSpc>
                <a:spcPct val="115000"/>
              </a:lnSpc>
              <a:spcAft>
                <a:spcPts val="300"/>
              </a:spcAft>
              <a:buSzPts val="1200"/>
              <a:buFont typeface="Wingdings" panose="05000000000000000000" pitchFamily="2" charset="2"/>
              <a:buChar char=""/>
            </a:pPr>
            <a:r>
              <a:rPr lang="en-US" sz="1200" b="1" dirty="0" err="1" smtClean="0">
                <a:latin typeface="Times New Roman" panose="02020603050405020304" pitchFamily="18" charset="0"/>
                <a:ea typeface="Calibri" panose="020F0502020204030204" pitchFamily="34" charset="0"/>
                <a:cs typeface="Times New Roman" panose="02020603050405020304" pitchFamily="18" charset="0"/>
              </a:rPr>
              <a:t>Restrângere</a:t>
            </a:r>
            <a:r>
              <a:rPr lang="en-US" sz="1200" b="1" dirty="0" smtClean="0">
                <a:latin typeface="Times New Roman" panose="02020603050405020304" pitchFamily="18" charset="0"/>
                <a:ea typeface="Calibri" panose="020F0502020204030204" pitchFamily="34" charset="0"/>
                <a:cs typeface="Times New Roman" panose="02020603050405020304" pitchFamily="18" charset="0"/>
              </a:rPr>
              <a:t> de </a:t>
            </a:r>
            <a:r>
              <a:rPr lang="en-US" sz="1200" b="1" dirty="0" err="1" smtClean="0">
                <a:latin typeface="Times New Roman" panose="02020603050405020304" pitchFamily="18" charset="0"/>
                <a:ea typeface="Calibri" panose="020F0502020204030204" pitchFamily="34" charset="0"/>
                <a:cs typeface="Times New Roman" panose="02020603050405020304" pitchFamily="18" charset="0"/>
              </a:rPr>
              <a:t>activitate</a:t>
            </a:r>
            <a:r>
              <a:rPr lang="en-US" sz="12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ro-RO" sz="12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300"/>
              </a:spcAft>
              <a:buSzPts val="1200"/>
            </a:pPr>
            <a:r>
              <a:rPr lang="en-US" sz="1200" b="1" spc="-7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7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200" b="1" spc="-7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70" dirty="0" smtClean="0">
                <a:latin typeface="Times New Roman" panose="02020603050405020304" pitchFamily="18" charset="0"/>
                <a:ea typeface="Calibri" panose="020F0502020204030204" pitchFamily="34" charset="0"/>
                <a:cs typeface="Times New Roman" panose="02020603050405020304" pitchFamily="18" charset="0"/>
              </a:rPr>
              <a:t>  a) Afișarea,</a:t>
            </a:r>
            <a:r>
              <a:rPr lang="ro-RO" sz="1200" b="1" spc="-14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40" dirty="0" smtClean="0">
                <a:latin typeface="Times New Roman" panose="02020603050405020304" pitchFamily="18" charset="0"/>
                <a:ea typeface="Calibri" panose="020F0502020204030204" pitchFamily="34" charset="0"/>
                <a:cs typeface="Times New Roman" panose="02020603050405020304" pitchFamily="18" charset="0"/>
              </a:rPr>
              <a:t>la</a:t>
            </a:r>
            <a:r>
              <a:rPr lang="ro-RO" sz="1200" b="1" spc="-13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75" dirty="0" smtClean="0">
                <a:latin typeface="Times New Roman" panose="02020603050405020304" pitchFamily="18" charset="0"/>
                <a:ea typeface="Calibri" panose="020F0502020204030204" pitchFamily="34" charset="0"/>
                <a:cs typeface="Times New Roman" panose="02020603050405020304" pitchFamily="18" charset="0"/>
              </a:rPr>
              <a:t>inspectoratele</a:t>
            </a:r>
            <a:r>
              <a:rPr lang="ro-RO" sz="1200" b="1" spc="-13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70" dirty="0" smtClean="0">
                <a:latin typeface="Times New Roman" panose="02020603050405020304" pitchFamily="18" charset="0"/>
                <a:ea typeface="Calibri" panose="020F0502020204030204" pitchFamily="34" charset="0"/>
                <a:cs typeface="Times New Roman" panose="02020603050405020304" pitchFamily="18" charset="0"/>
              </a:rPr>
              <a:t>școlare</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a:t>
            </a:r>
            <a:r>
              <a:rPr lang="ro-RO" sz="1200" spc="-13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dirty="0" smtClean="0">
                <a:latin typeface="Times New Roman" panose="02020603050405020304" pitchFamily="18" charset="0"/>
                <a:ea typeface="Calibri" panose="020F0502020204030204" pitchFamily="34" charset="0"/>
                <a:cs typeface="Times New Roman" panose="02020603050405020304" pitchFamily="18" charset="0"/>
              </a:rPr>
              <a:t>a</a:t>
            </a:r>
            <a:r>
              <a:rPr lang="ro-RO" sz="1200" spc="-13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65" dirty="0" smtClean="0">
                <a:latin typeface="Times New Roman" panose="02020603050405020304" pitchFamily="18" charset="0"/>
                <a:ea typeface="Calibri" panose="020F0502020204030204" pitchFamily="34" charset="0"/>
                <a:cs typeface="Times New Roman" panose="02020603050405020304" pitchFamily="18" charset="0"/>
              </a:rPr>
              <a:t>listei</a:t>
            </a:r>
            <a:r>
              <a:rPr lang="ro-RO" sz="1200" b="1" spc="-13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65" dirty="0" smtClean="0">
                <a:latin typeface="Times New Roman" panose="02020603050405020304" pitchFamily="18" charset="0"/>
                <a:ea typeface="Calibri" panose="020F0502020204030204" pitchFamily="34" charset="0"/>
                <a:cs typeface="Times New Roman" panose="02020603050405020304" pitchFamily="18" charset="0"/>
              </a:rPr>
              <a:t>tuturor</a:t>
            </a:r>
            <a:r>
              <a:rPr lang="ro-RO" sz="1200" b="1" spc="-14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70" dirty="0" smtClean="0">
                <a:latin typeface="Times New Roman" panose="02020603050405020304" pitchFamily="18" charset="0"/>
                <a:ea typeface="Calibri" panose="020F0502020204030204" pitchFamily="34" charset="0"/>
                <a:cs typeface="Times New Roman" panose="02020603050405020304" pitchFamily="18" charset="0"/>
              </a:rPr>
              <a:t>catedrelo</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r</a:t>
            </a:r>
            <a:r>
              <a:rPr lang="ro-RO" sz="1200" spc="-13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vacante/rezervate</a:t>
            </a:r>
            <a:r>
              <a:rPr lang="ro-RO" sz="1200" spc="-14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complete</a:t>
            </a:r>
            <a:r>
              <a:rPr lang="ro-RO" sz="1200" spc="-13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45" dirty="0" smtClean="0">
                <a:latin typeface="Times New Roman" panose="02020603050405020304" pitchFamily="18" charset="0"/>
                <a:ea typeface="Calibri" panose="020F0502020204030204" pitchFamily="34" charset="0"/>
                <a:cs typeface="Times New Roman" panose="02020603050405020304" pitchFamily="18" charset="0"/>
              </a:rPr>
              <a:t>şi</a:t>
            </a:r>
            <a:r>
              <a:rPr lang="ro-RO" sz="1200" spc="-13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80" dirty="0" smtClean="0">
                <a:latin typeface="Times New Roman" panose="02020603050405020304" pitchFamily="18" charset="0"/>
                <a:ea typeface="Calibri" panose="020F0502020204030204" pitchFamily="34" charset="0"/>
                <a:cs typeface="Times New Roman" panose="02020603050405020304" pitchFamily="18" charset="0"/>
              </a:rPr>
              <a:t>incomplete.</a:t>
            </a:r>
            <a:endParaRPr lang="ro-RO" sz="1200" dirty="0" smtClean="0">
              <a:latin typeface="Calibri" panose="020F0502020204030204" pitchFamily="34" charset="0"/>
              <a:ea typeface="Calibri" panose="020F0502020204030204" pitchFamily="34" charset="0"/>
              <a:cs typeface="Times New Roman" panose="02020603050405020304" pitchFamily="18" charset="0"/>
            </a:endParaRPr>
          </a:p>
          <a:p>
            <a:pPr marL="360363" algn="just">
              <a:lnSpc>
                <a:spcPct val="115000"/>
              </a:lnSpc>
              <a:spcAft>
                <a:spcPts val="300"/>
              </a:spcAft>
            </a:pPr>
            <a:r>
              <a:rPr lang="ro-RO" sz="1200" b="1" spc="-70" dirty="0" smtClean="0">
                <a:latin typeface="Times New Roman" panose="02020603050405020304" pitchFamily="18" charset="0"/>
                <a:ea typeface="Calibri" panose="020F0502020204030204" pitchFamily="34" charset="0"/>
                <a:cs typeface="Times New Roman" panose="02020603050405020304" pitchFamily="18" charset="0"/>
              </a:rPr>
              <a:t>b) Afișarea, </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la inspectoratele școlare, a listei cadrelor didactice aflate </a:t>
            </a:r>
            <a:r>
              <a:rPr lang="ro-RO" sz="1200" b="1" spc="-70" dirty="0" smtClean="0">
                <a:latin typeface="Times New Roman" panose="02020603050405020304" pitchFamily="18" charset="0"/>
                <a:ea typeface="Calibri" panose="020F0502020204030204" pitchFamily="34" charset="0"/>
                <a:cs typeface="Times New Roman" panose="02020603050405020304" pitchFamily="18" charset="0"/>
              </a:rPr>
              <a:t>în restrângere de activitate</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 începând cu data de 1 septembrie 202</a:t>
            </a:r>
            <a:r>
              <a:rPr lang="en-US" sz="1200" spc="-70" dirty="0" smtClean="0">
                <a:latin typeface="Times New Roman" panose="02020603050405020304" pitchFamily="18" charset="0"/>
                <a:ea typeface="Calibri" panose="020F0502020204030204" pitchFamily="34" charset="0"/>
                <a:cs typeface="Times New Roman" panose="02020603050405020304" pitchFamily="18" charset="0"/>
              </a:rPr>
              <a:t>4</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a:t>
            </a:r>
            <a:endParaRPr lang="ro-RO" sz="1200" dirty="0" smtClean="0">
              <a:latin typeface="Calibri" panose="020F0502020204030204" pitchFamily="34" charset="0"/>
              <a:ea typeface="Calibri" panose="020F0502020204030204" pitchFamily="34" charset="0"/>
              <a:cs typeface="Times New Roman" panose="02020603050405020304" pitchFamily="18" charset="0"/>
            </a:endParaRPr>
          </a:p>
          <a:p>
            <a:pPr marL="360363" algn="just">
              <a:lnSpc>
                <a:spcPct val="115000"/>
              </a:lnSpc>
              <a:spcAft>
                <a:spcPts val="300"/>
              </a:spcAft>
            </a:pPr>
            <a:r>
              <a:rPr lang="ro-RO" sz="1200" b="1" spc="-70" dirty="0" smtClean="0">
                <a:latin typeface="Times New Roman" panose="02020603050405020304" pitchFamily="18" charset="0"/>
                <a:ea typeface="Calibri" panose="020F0502020204030204" pitchFamily="34" charset="0"/>
                <a:cs typeface="Times New Roman" panose="02020603050405020304" pitchFamily="18" charset="0"/>
              </a:rPr>
              <a:t>c) Afişarea</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 la sediile unităţilor de învăţământ a </a:t>
            </a:r>
            <a:r>
              <a:rPr lang="ro-RO" sz="1200" b="1" spc="-70" dirty="0" smtClean="0">
                <a:latin typeface="Times New Roman" panose="02020603050405020304" pitchFamily="18" charset="0"/>
                <a:ea typeface="Calibri" panose="020F0502020204030204" pitchFamily="34" charset="0"/>
                <a:cs typeface="Times New Roman" panose="02020603050405020304" pitchFamily="18" charset="0"/>
              </a:rPr>
              <a:t>condiţiilor specifice </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şi a grilelor de evaluare aferente acestora, avizate de inspectoratul şcolar.</a:t>
            </a:r>
            <a:endParaRPr lang="ro-RO" sz="1200" dirty="0" smtClean="0">
              <a:latin typeface="Calibri" panose="020F0502020204030204" pitchFamily="34" charset="0"/>
              <a:ea typeface="Calibri" panose="020F0502020204030204" pitchFamily="34" charset="0"/>
              <a:cs typeface="Times New Roman" panose="02020603050405020304" pitchFamily="18" charset="0"/>
            </a:endParaRPr>
          </a:p>
          <a:p>
            <a:pPr marL="360363" algn="r">
              <a:lnSpc>
                <a:spcPct val="115000"/>
              </a:lnSpc>
              <a:spcAft>
                <a:spcPts val="300"/>
              </a:spcAft>
            </a:pPr>
            <a:r>
              <a:rPr lang="ro-RO"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Termen: 2</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ro-RO"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februarie 202</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endParaRPr lang="ro-RO" sz="12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60363" algn="just">
              <a:lnSpc>
                <a:spcPct val="115000"/>
              </a:lnSpc>
              <a:spcAft>
                <a:spcPts val="300"/>
              </a:spcAft>
            </a:pPr>
            <a:r>
              <a:rPr lang="ro-RO" sz="1200" b="1" dirty="0" smtClean="0">
                <a:latin typeface="Times New Roman" panose="02020603050405020304" pitchFamily="18" charset="0"/>
                <a:ea typeface="Calibri" panose="020F0502020204030204" pitchFamily="34" charset="0"/>
                <a:cs typeface="Times New Roman" panose="02020603050405020304" pitchFamily="18" charset="0"/>
              </a:rPr>
              <a:t>d) Depunere dosare</a:t>
            </a:r>
            <a:r>
              <a:rPr lang="en-US" sz="1200" b="1" dirty="0" smtClean="0">
                <a:latin typeface="Times New Roman" panose="02020603050405020304" pitchFamily="18" charset="0"/>
                <a:ea typeface="Calibri" panose="020F0502020204030204" pitchFamily="34" charset="0"/>
                <a:cs typeface="Times New Roman" panose="02020603050405020304" pitchFamily="18" charset="0"/>
              </a:rPr>
              <a:t> la I.S.J. </a:t>
            </a:r>
            <a:r>
              <a:rPr lang="en-US" sz="1200" b="1" dirty="0" err="1" smtClean="0">
                <a:latin typeface="Times New Roman" panose="02020603050405020304" pitchFamily="18" charset="0"/>
                <a:ea typeface="Calibri" panose="020F0502020204030204" pitchFamily="34" charset="0"/>
                <a:cs typeface="Times New Roman" panose="02020603050405020304" pitchFamily="18" charset="0"/>
              </a:rPr>
              <a:t>Iaşi</a:t>
            </a:r>
            <a:r>
              <a:rPr lang="ro-RO" sz="1200" b="1"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dirty="0" smtClean="0">
                <a:latin typeface="Times New Roman" panose="02020603050405020304" pitchFamily="18" charset="0"/>
                <a:ea typeface="Calibri" panose="020F0502020204030204" pitchFamily="34" charset="0"/>
                <a:cs typeface="Times New Roman" panose="02020603050405020304" pitchFamily="18" charset="0"/>
              </a:rPr>
              <a:t>pentru rezolvare în şedinţă publică </a:t>
            </a:r>
            <a:r>
              <a:rPr lang="ro-RO" sz="1200" b="1" dirty="0" smtClean="0">
                <a:latin typeface="Times New Roman" panose="02020603050405020304" pitchFamily="18" charset="0"/>
                <a:ea typeface="Calibri" panose="020F0502020204030204" pitchFamily="34" charset="0"/>
                <a:cs typeface="Times New Roman" panose="02020603050405020304" pitchFamily="18" charset="0"/>
              </a:rPr>
              <a:t>a restrângerilor de activitate.</a:t>
            </a:r>
            <a:r>
              <a:rPr lang="en-US" sz="1200" b="1"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Perioada</a:t>
            </a:r>
            <a:r>
              <a:rPr lang="ro-RO"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ro-RO"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8</a:t>
            </a:r>
            <a:r>
              <a:rPr lang="ro-RO"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februarie </a:t>
            </a:r>
            <a:r>
              <a:rPr lang="ro-RO"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endParaRPr lang="ro-RO"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360363" algn="just">
              <a:lnSpc>
                <a:spcPct val="115000"/>
              </a:lnSpc>
              <a:spcAft>
                <a:spcPts val="300"/>
              </a:spcAft>
            </a:pPr>
            <a:r>
              <a:rPr lang="ro-RO" sz="1200" b="1" dirty="0" smtClean="0">
                <a:latin typeface="Times New Roman" panose="02020603050405020304" pitchFamily="18" charset="0"/>
                <a:ea typeface="Calibri" panose="020F0502020204030204" pitchFamily="34" charset="0"/>
                <a:cs typeface="Times New Roman" panose="02020603050405020304" pitchFamily="18" charset="0"/>
              </a:rPr>
              <a:t>e) Afişarea </a:t>
            </a:r>
            <a:r>
              <a:rPr lang="ro-RO" sz="1200" spc="-40" dirty="0" smtClean="0">
                <a:latin typeface="Times New Roman" panose="02020603050405020304" pitchFamily="18" charset="0"/>
                <a:ea typeface="Calibri" panose="020F0502020204030204" pitchFamily="34" charset="0"/>
                <a:cs typeface="Times New Roman" panose="02020603050405020304" pitchFamily="18" charset="0"/>
              </a:rPr>
              <a:t>la</a:t>
            </a:r>
            <a:r>
              <a:rPr lang="ro-RO" sz="1200" spc="-2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inspectoratul</a:t>
            </a:r>
            <a:r>
              <a:rPr lang="ro-RO" sz="1200" spc="-3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școlar </a:t>
            </a:r>
            <a:r>
              <a:rPr lang="ro-RO" sz="1200" dirty="0" smtClean="0">
                <a:latin typeface="Times New Roman" panose="02020603050405020304" pitchFamily="18" charset="0"/>
                <a:ea typeface="Calibri" panose="020F0502020204030204" pitchFamily="34" charset="0"/>
                <a:cs typeface="Times New Roman" panose="02020603050405020304" pitchFamily="18" charset="0"/>
              </a:rPr>
              <a:t>a</a:t>
            </a:r>
            <a:r>
              <a:rPr lang="ro-RO" sz="1200" spc="-2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listelor</a:t>
            </a:r>
            <a:r>
              <a:rPr lang="ro-RO" sz="1200" spc="-2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45" dirty="0" smtClean="0">
                <a:latin typeface="Times New Roman" panose="02020603050405020304" pitchFamily="18" charset="0"/>
                <a:ea typeface="Calibri" panose="020F0502020204030204" pitchFamily="34" charset="0"/>
                <a:cs typeface="Times New Roman" panose="02020603050405020304" pitchFamily="18" charset="0"/>
              </a:rPr>
              <a:t>cu</a:t>
            </a:r>
            <a:r>
              <a:rPr lang="ro-RO" sz="1200" spc="-2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punctajele</a:t>
            </a:r>
            <a:r>
              <a:rPr lang="ro-RO" sz="1200" spc="-2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cadrelor</a:t>
            </a:r>
            <a:r>
              <a:rPr lang="ro-RO" sz="1200" spc="-2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didactice</a:t>
            </a:r>
            <a:r>
              <a:rPr lang="ro-RO" sz="1200" spc="-2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65" dirty="0" smtClean="0">
                <a:latin typeface="Times New Roman" panose="02020603050405020304" pitchFamily="18" charset="0"/>
                <a:ea typeface="Calibri" panose="020F0502020204030204" pitchFamily="34" charset="0"/>
                <a:cs typeface="Times New Roman" panose="02020603050405020304" pitchFamily="18" charset="0"/>
              </a:rPr>
              <a:t>care</a:t>
            </a:r>
            <a:r>
              <a:rPr lang="ro-RO" sz="1200" spc="-2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solicită</a:t>
            </a:r>
            <a:r>
              <a:rPr lang="ro-RO" sz="1200" spc="42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soluționarea </a:t>
            </a:r>
            <a:r>
              <a:rPr lang="ro-RO" sz="1200" spc="-13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reducerii</a:t>
            </a:r>
            <a:r>
              <a:rPr lang="ro-RO" sz="1200" spc="-13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40" dirty="0" smtClean="0">
                <a:latin typeface="Times New Roman" panose="02020603050405020304" pitchFamily="18" charset="0"/>
                <a:ea typeface="Calibri" panose="020F0502020204030204" pitchFamily="34" charset="0"/>
                <a:cs typeface="Times New Roman" panose="02020603050405020304" pitchFamily="18" charset="0"/>
              </a:rPr>
              <a:t>de</a:t>
            </a:r>
            <a:r>
              <a:rPr lang="ro-RO" sz="1200" spc="-14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80" dirty="0" smtClean="0">
                <a:latin typeface="Times New Roman" panose="02020603050405020304" pitchFamily="18" charset="0"/>
                <a:ea typeface="Calibri" panose="020F0502020204030204" pitchFamily="34" charset="0"/>
                <a:cs typeface="Times New Roman" panose="02020603050405020304" pitchFamily="18" charset="0"/>
              </a:rPr>
              <a:t>activitate.</a:t>
            </a: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360363" algn="just">
              <a:lnSpc>
                <a:spcPct val="115000"/>
              </a:lnSpc>
              <a:spcAft>
                <a:spcPts val="300"/>
              </a:spcAft>
            </a:pPr>
            <a:r>
              <a:rPr lang="en-US" sz="1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12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ro-RO"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Termen: 2</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9</a:t>
            </a:r>
            <a:r>
              <a:rPr lang="ro-RO"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februarie 202</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p>
          <a:p>
            <a:pPr marL="360363">
              <a:lnSpc>
                <a:spcPct val="115000"/>
              </a:lnSpc>
              <a:spcAft>
                <a:spcPts val="300"/>
              </a:spcAft>
            </a:pPr>
            <a:r>
              <a:rPr lang="en-US" sz="12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f)</a:t>
            </a:r>
            <a:r>
              <a:rPr lang="ro-RO" sz="1200" b="1"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0" dirty="0">
                <a:latin typeface="Times New Roman" panose="02020603050405020304" pitchFamily="18" charset="0"/>
                <a:ea typeface="Calibri" panose="020F0502020204030204" pitchFamily="34" charset="0"/>
                <a:cs typeface="Times New Roman" panose="02020603050405020304" pitchFamily="18" charset="0"/>
              </a:rPr>
              <a:t> </a:t>
            </a:r>
            <a:r>
              <a:rPr lang="en-US" sz="1200" b="1" spc="-70" dirty="0" smtClean="0">
                <a:latin typeface="Times New Roman" panose="02020603050405020304" pitchFamily="18" charset="0"/>
                <a:ea typeface="Calibri" panose="020F0502020204030204" pitchFamily="34" charset="0"/>
                <a:cs typeface="Times New Roman" panose="02020603050405020304" pitchFamily="18" charset="0"/>
              </a:rPr>
              <a:t>Î</a:t>
            </a:r>
            <a:r>
              <a:rPr lang="ro-RO" sz="1200" b="1" spc="-70" dirty="0" smtClean="0">
                <a:latin typeface="Times New Roman" panose="02020603050405020304" pitchFamily="18" charset="0"/>
                <a:ea typeface="Calibri" panose="020F0502020204030204" pitchFamily="34" charset="0"/>
                <a:cs typeface="Times New Roman" panose="02020603050405020304" pitchFamily="18" charset="0"/>
              </a:rPr>
              <a:t>nregistrarea </a:t>
            </a:r>
            <a:r>
              <a:rPr lang="ro-RO" sz="1200" b="1" spc="-70" dirty="0">
                <a:latin typeface="Times New Roman" panose="02020603050405020304" pitchFamily="18" charset="0"/>
                <a:ea typeface="Calibri" panose="020F0502020204030204" pitchFamily="34" charset="0"/>
                <a:cs typeface="Times New Roman" panose="02020603050405020304" pitchFamily="18" charset="0"/>
              </a:rPr>
              <a:t>contestaţiilor</a:t>
            </a:r>
            <a:r>
              <a:rPr lang="ro-RO" sz="1200" spc="-70" dirty="0">
                <a:latin typeface="Times New Roman" panose="02020603050405020304" pitchFamily="18" charset="0"/>
                <a:ea typeface="Calibri" panose="020F0502020204030204" pitchFamily="34" charset="0"/>
                <a:cs typeface="Times New Roman" panose="02020603050405020304" pitchFamily="18" charset="0"/>
              </a:rPr>
              <a:t> la </a:t>
            </a:r>
            <a:r>
              <a:rPr lang="en-US" sz="1200" spc="-70" dirty="0" err="1" smtClean="0">
                <a:latin typeface="Times New Roman" panose="02020603050405020304" pitchFamily="18" charset="0"/>
                <a:ea typeface="Calibri" panose="020F0502020204030204" pitchFamily="34" charset="0"/>
                <a:cs typeface="Times New Roman" panose="02020603050405020304" pitchFamily="18" charset="0"/>
              </a:rPr>
              <a:t>punctajele</a:t>
            </a:r>
            <a:r>
              <a:rPr lang="en-US" sz="1200" spc="-7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200" spc="-70" dirty="0" err="1" smtClean="0">
                <a:latin typeface="Times New Roman" panose="02020603050405020304" pitchFamily="18" charset="0"/>
                <a:ea typeface="Calibri" panose="020F0502020204030204" pitchFamily="34" charset="0"/>
                <a:cs typeface="Times New Roman" panose="02020603050405020304" pitchFamily="18" charset="0"/>
              </a:rPr>
              <a:t>acordate</a:t>
            </a:r>
            <a:r>
              <a:rPr lang="en-US" sz="1200" spc="-70" dirty="0">
                <a:latin typeface="Times New Roman" panose="02020603050405020304" pitchFamily="18" charset="0"/>
                <a:ea typeface="Calibri" panose="020F0502020204030204" pitchFamily="34" charset="0"/>
                <a:cs typeface="Times New Roman" panose="02020603050405020304" pitchFamily="18" charset="0"/>
              </a:rPr>
              <a:t> </a:t>
            </a:r>
            <a:r>
              <a:rPr lang="en-US" sz="1200" spc="-7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200" b="1" spc="-7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Z</a:t>
            </a:r>
            <a:r>
              <a:rPr lang="en-US" sz="1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ilele</a:t>
            </a:r>
            <a:r>
              <a:rPr lang="ro-RO"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a:t>
            </a:r>
            <a:r>
              <a:rPr lang="en-US" sz="1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şi</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4 </a:t>
            </a:r>
            <a:r>
              <a:rPr lang="en-US" sz="1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martie</a:t>
            </a:r>
            <a:r>
              <a:rPr lang="ro-RO"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202</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p>
          <a:p>
            <a:pPr marL="279400" algn="just">
              <a:lnSpc>
                <a:spcPct val="115000"/>
              </a:lnSpc>
              <a:spcAft>
                <a:spcPts val="300"/>
              </a:spcAft>
              <a:tabLst>
                <a:tab pos="179388" algn="l"/>
              </a:tabLst>
            </a:pPr>
            <a:r>
              <a:rPr lang="en-US" sz="1200" b="1" dirty="0" smtClean="0">
                <a:latin typeface="Times New Roman" panose="02020603050405020304" pitchFamily="18" charset="0"/>
                <a:ea typeface="Calibri" panose="020F0502020204030204" pitchFamily="34" charset="0"/>
                <a:cs typeface="Times New Roman" panose="02020603050405020304" pitchFamily="18" charset="0"/>
              </a:rPr>
              <a:t>  g) O</a:t>
            </a:r>
            <a:r>
              <a:rPr lang="ro-RO" sz="1200" b="1" spc="-70" dirty="0" smtClean="0">
                <a:latin typeface="Times New Roman" panose="02020603050405020304" pitchFamily="18" charset="0"/>
                <a:ea typeface="Calibri" panose="020F0502020204030204" pitchFamily="34" charset="0"/>
              </a:rPr>
              <a:t>rganizarea </a:t>
            </a:r>
            <a:r>
              <a:rPr lang="ro-RO" sz="1200" b="1" spc="-70" dirty="0">
                <a:latin typeface="Times New Roman" panose="02020603050405020304" pitchFamily="18" charset="0"/>
                <a:ea typeface="Calibri" panose="020F0502020204030204" pitchFamily="34" charset="0"/>
              </a:rPr>
              <a:t>inspecţiilor speciale</a:t>
            </a:r>
            <a:r>
              <a:rPr lang="ro-RO" sz="1200" spc="-70" dirty="0">
                <a:latin typeface="Times New Roman" panose="02020603050405020304" pitchFamily="18" charset="0"/>
                <a:ea typeface="Calibri" panose="020F0502020204030204" pitchFamily="34" charset="0"/>
              </a:rPr>
              <a:t> la clasă/probelor practice/orale de profil</a:t>
            </a:r>
            <a:r>
              <a:rPr lang="en-US" sz="1200" spc="-70" dirty="0">
                <a:latin typeface="Times New Roman" panose="02020603050405020304" pitchFamily="18" charset="0"/>
                <a:ea typeface="Calibri" panose="020F0502020204030204" pitchFamily="34" charset="0"/>
              </a:rPr>
              <a:t>		</a:t>
            </a:r>
            <a:r>
              <a:rPr lang="en-US" sz="1200" spc="-70" dirty="0" smtClean="0">
                <a:latin typeface="Times New Roman" panose="02020603050405020304" pitchFamily="18" charset="0"/>
                <a:ea typeface="Calibri" panose="020F0502020204030204" pitchFamily="34" charset="0"/>
              </a:rPr>
              <a:t>                       </a:t>
            </a:r>
            <a:r>
              <a:rPr lang="ro-RO"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Perioada</a:t>
            </a:r>
            <a:r>
              <a:rPr lang="ro-RO"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9 </a:t>
            </a:r>
            <a:r>
              <a:rPr lang="ro-RO"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februarie</a:t>
            </a:r>
            <a:r>
              <a:rPr 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 </a:t>
            </a:r>
            <a:r>
              <a:rPr lang="en-US" sz="1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martie</a:t>
            </a:r>
            <a:r>
              <a:rPr lang="ro-RO"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r>
              <a:rPr lang="en-US" sz="1200" spc="-70" dirty="0" smtClean="0">
                <a:latin typeface="Times New Roman" panose="02020603050405020304" pitchFamily="18" charset="0"/>
                <a:ea typeface="Calibri" panose="020F0502020204030204" pitchFamily="34" charset="0"/>
              </a:rPr>
              <a:t>                   </a:t>
            </a:r>
            <a:endParaRPr lang="en-US" sz="1200" spc="-70" dirty="0">
              <a:latin typeface="Times New Roman" panose="02020603050405020304" pitchFamily="18" charset="0"/>
              <a:ea typeface="Calibri" panose="020F0502020204030204" pitchFamily="34" charset="0"/>
            </a:endParaRPr>
          </a:p>
          <a:p>
            <a:pPr marL="360363" algn="just">
              <a:lnSpc>
                <a:spcPct val="115000"/>
              </a:lnSpc>
              <a:spcAft>
                <a:spcPts val="300"/>
              </a:spcAft>
            </a:pPr>
            <a:r>
              <a:rPr lang="en-US" sz="1200" b="1" dirty="0" smtClean="0">
                <a:latin typeface="Times New Roman" panose="02020603050405020304" pitchFamily="18" charset="0"/>
                <a:ea typeface="Calibri" panose="020F0502020204030204" pitchFamily="34" charset="0"/>
                <a:cs typeface="Times New Roman" panose="02020603050405020304" pitchFamily="18" charset="0"/>
              </a:rPr>
              <a:t>h</a:t>
            </a:r>
            <a:r>
              <a:rPr lang="ro-RO" sz="1200" b="1" dirty="0" smtClean="0">
                <a:latin typeface="Times New Roman" panose="02020603050405020304" pitchFamily="18" charset="0"/>
                <a:ea typeface="Calibri" panose="020F0502020204030204" pitchFamily="34" charset="0"/>
                <a:cs typeface="Times New Roman" panose="02020603050405020304" pitchFamily="18" charset="0"/>
              </a:rPr>
              <a:t>) Soluționarea contestațiilor</a:t>
            </a:r>
            <a:r>
              <a:rPr lang="ro-RO" sz="1200" dirty="0" smtClean="0">
                <a:latin typeface="Times New Roman" panose="02020603050405020304" pitchFamily="18" charset="0"/>
                <a:ea typeface="Calibri" panose="020F0502020204030204" pitchFamily="34" charset="0"/>
                <a:cs typeface="Times New Roman" panose="02020603050405020304" pitchFamily="18" charset="0"/>
              </a:rPr>
              <a:t> la punctajele acordate</a:t>
            </a:r>
            <a:r>
              <a:rPr lang="ro-RO" sz="1200" b="1" dirty="0" smtClean="0">
                <a:latin typeface="Times New Roman" panose="02020603050405020304" pitchFamily="18" charset="0"/>
                <a:ea typeface="Calibri" panose="020F0502020204030204" pitchFamily="34" charset="0"/>
                <a:cs typeface="Times New Roman" panose="02020603050405020304" pitchFamily="18" charset="0"/>
              </a:rPr>
              <a:t>, în consiliul de administrație al inspectoratului școlar </a:t>
            </a:r>
            <a:r>
              <a:rPr lang="ro-RO" sz="1200" dirty="0" smtClean="0">
                <a:latin typeface="Times New Roman" panose="02020603050405020304" pitchFamily="18" charset="0"/>
                <a:ea typeface="Calibri" panose="020F0502020204030204" pitchFamily="34" charset="0"/>
                <a:cs typeface="Times New Roman" panose="02020603050405020304" pitchFamily="18" charset="0"/>
              </a:rPr>
              <a:t>și afișarea punctajelor finale la inspectoratul școlar.                                         			       </a:t>
            </a:r>
            <a:r>
              <a:rPr lang="en-US" sz="120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Termen: </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a:t>
            </a:r>
            <a:r>
              <a:rPr lang="ro-RO"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martie 202</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r>
              <a:rPr lang="ro-RO"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ro-RO" sz="12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60363" algn="just">
              <a:lnSpc>
                <a:spcPct val="115000"/>
              </a:lnSpc>
              <a:spcAft>
                <a:spcPts val="300"/>
              </a:spcAft>
            </a:pPr>
            <a:r>
              <a:rPr lang="en-US" sz="1200" b="1" dirty="0" err="1" smtClean="0">
                <a:latin typeface="Times New Roman" panose="02020603050405020304" pitchFamily="18" charset="0"/>
                <a:ea typeface="Calibri" panose="020F0502020204030204" pitchFamily="34" charset="0"/>
                <a:cs typeface="Times New Roman" panose="02020603050405020304" pitchFamily="18" charset="0"/>
              </a:rPr>
              <a:t>i</a:t>
            </a:r>
            <a:r>
              <a:rPr lang="ro-RO" sz="1200" b="1" dirty="0" smtClean="0">
                <a:latin typeface="Times New Roman" panose="02020603050405020304" pitchFamily="18" charset="0"/>
                <a:ea typeface="Calibri" panose="020F0502020204030204" pitchFamily="34" charset="0"/>
                <a:cs typeface="Times New Roman" panose="02020603050405020304" pitchFamily="18" charset="0"/>
              </a:rPr>
              <a:t>) D</a:t>
            </a:r>
            <a:r>
              <a:rPr lang="ro-RO" sz="1200" b="1" spc="-75" dirty="0" smtClean="0">
                <a:latin typeface="Times New Roman" panose="02020603050405020304" pitchFamily="18" charset="0"/>
                <a:ea typeface="Calibri" panose="020F0502020204030204" pitchFamily="34" charset="0"/>
                <a:cs typeface="Times New Roman" panose="02020603050405020304" pitchFamily="18" charset="0"/>
              </a:rPr>
              <a:t>epunere</a:t>
            </a:r>
            <a:r>
              <a:rPr lang="ro-RO" sz="1200" b="1" spc="-155" dirty="0" smtClean="0">
                <a:latin typeface="Times New Roman" panose="02020603050405020304" pitchFamily="18" charset="0"/>
                <a:ea typeface="Calibri" panose="020F0502020204030204" pitchFamily="34" charset="0"/>
                <a:cs typeface="Times New Roman" panose="02020603050405020304" pitchFamily="18" charset="0"/>
              </a:rPr>
              <a:t> dosare</a:t>
            </a:r>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a:t>
            </a:r>
            <a:r>
              <a:rPr lang="ro-RO" sz="1200" spc="-15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80" dirty="0" smtClean="0">
                <a:latin typeface="Times New Roman" panose="02020603050405020304" pitchFamily="18" charset="0"/>
                <a:ea typeface="Calibri" panose="020F0502020204030204" pitchFamily="34" charset="0"/>
                <a:cs typeface="Times New Roman" panose="02020603050405020304" pitchFamily="18" charset="0"/>
              </a:rPr>
              <a:t>pentru</a:t>
            </a:r>
            <a:r>
              <a:rPr lang="ro-RO" sz="1200" spc="54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75" dirty="0" smtClean="0">
                <a:latin typeface="Times New Roman" panose="02020603050405020304" pitchFamily="18" charset="0"/>
                <a:ea typeface="Calibri" panose="020F0502020204030204" pitchFamily="34" charset="0"/>
                <a:cs typeface="Times New Roman" panose="02020603050405020304" pitchFamily="18" charset="0"/>
              </a:rPr>
              <a:t>obținerea</a:t>
            </a:r>
            <a:r>
              <a:rPr lang="ro-RO" sz="1200" b="1" spc="-14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80" dirty="0" smtClean="0">
                <a:latin typeface="Times New Roman" panose="02020603050405020304" pitchFamily="18" charset="0"/>
                <a:ea typeface="Calibri" panose="020F0502020204030204" pitchFamily="34" charset="0"/>
                <a:cs typeface="Times New Roman" panose="02020603050405020304" pitchFamily="18" charset="0"/>
              </a:rPr>
              <a:t>acordurilor/acordurilor</a:t>
            </a:r>
            <a:r>
              <a:rPr lang="ro-RO" sz="1200" b="1" spc="-13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45" dirty="0" smtClean="0">
                <a:latin typeface="Times New Roman" panose="02020603050405020304" pitchFamily="18" charset="0"/>
                <a:ea typeface="Calibri" panose="020F0502020204030204" pitchFamily="34" charset="0"/>
                <a:cs typeface="Times New Roman" panose="02020603050405020304" pitchFamily="18" charset="0"/>
              </a:rPr>
              <a:t>de</a:t>
            </a:r>
            <a:r>
              <a:rPr lang="ro-RO" sz="1200" b="1" spc="-13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70" dirty="0" smtClean="0">
                <a:latin typeface="Times New Roman" panose="02020603050405020304" pitchFamily="18" charset="0"/>
                <a:ea typeface="Calibri" panose="020F0502020204030204" pitchFamily="34" charset="0"/>
                <a:cs typeface="Times New Roman" panose="02020603050405020304" pitchFamily="18" charset="0"/>
              </a:rPr>
              <a:t>principiu</a:t>
            </a:r>
            <a:r>
              <a:rPr lang="ro-RO" sz="1200" spc="-14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45" dirty="0" smtClean="0">
                <a:latin typeface="Times New Roman" panose="02020603050405020304" pitchFamily="18" charset="0"/>
                <a:ea typeface="Calibri" panose="020F0502020204030204" pitchFamily="34" charset="0"/>
                <a:cs typeface="Times New Roman" panose="02020603050405020304" pitchFamily="18" charset="0"/>
              </a:rPr>
              <a:t>în</a:t>
            </a:r>
            <a:r>
              <a:rPr lang="ro-RO" sz="1200" spc="-13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vederea</a:t>
            </a:r>
            <a:r>
              <a:rPr lang="ro-RO" sz="1200" spc="-13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soluționării</a:t>
            </a:r>
            <a:r>
              <a:rPr lang="ro-RO" sz="1200" spc="-14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restrângerii</a:t>
            </a:r>
            <a:r>
              <a:rPr lang="ro-RO" sz="1200" spc="-13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45" dirty="0" smtClean="0">
                <a:latin typeface="Times New Roman" panose="02020603050405020304" pitchFamily="18" charset="0"/>
                <a:ea typeface="Calibri" panose="020F0502020204030204" pitchFamily="34" charset="0"/>
                <a:cs typeface="Times New Roman" panose="02020603050405020304" pitchFamily="18" charset="0"/>
              </a:rPr>
              <a:t>de</a:t>
            </a:r>
            <a:r>
              <a:rPr lang="ro-RO" sz="1200" spc="-13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activitate</a:t>
            </a:r>
            <a:r>
              <a:rPr lang="ro-RO" sz="1200" spc="-14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40" dirty="0" smtClean="0">
                <a:latin typeface="Times New Roman" panose="02020603050405020304" pitchFamily="18" charset="0"/>
                <a:ea typeface="Calibri" panose="020F0502020204030204" pitchFamily="34" charset="0"/>
                <a:cs typeface="Times New Roman" panose="02020603050405020304" pitchFamily="18" charset="0"/>
              </a:rPr>
              <a:t>la</a:t>
            </a:r>
            <a:r>
              <a:rPr lang="ro-RO" sz="1200" spc="-14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70" dirty="0" smtClean="0">
                <a:latin typeface="Times New Roman" panose="02020603050405020304" pitchFamily="18" charset="0"/>
                <a:ea typeface="Calibri" panose="020F0502020204030204" pitchFamily="34" charset="0"/>
                <a:cs typeface="Times New Roman" panose="02020603050405020304" pitchFamily="18" charset="0"/>
              </a:rPr>
              <a:t>unităţile</a:t>
            </a:r>
            <a:r>
              <a:rPr lang="ro-RO" sz="1200" b="1" spc="-13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40" dirty="0" smtClean="0">
                <a:latin typeface="Times New Roman" panose="02020603050405020304" pitchFamily="18" charset="0"/>
                <a:ea typeface="Calibri" panose="020F0502020204030204" pitchFamily="34" charset="0"/>
                <a:cs typeface="Times New Roman" panose="02020603050405020304" pitchFamily="18" charset="0"/>
              </a:rPr>
              <a:t>de</a:t>
            </a:r>
            <a:r>
              <a:rPr lang="ro-RO" sz="1200" b="1" spc="-14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75" dirty="0" smtClean="0">
                <a:latin typeface="Times New Roman" panose="02020603050405020304" pitchFamily="18" charset="0"/>
                <a:ea typeface="Calibri" panose="020F0502020204030204" pitchFamily="34" charset="0"/>
                <a:cs typeface="Times New Roman" panose="02020603050405020304" pitchFamily="18" charset="0"/>
              </a:rPr>
              <a:t>învăţământ</a:t>
            </a:r>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spc="-7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spc="-7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spc="-7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spc="-7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Perioada: 2</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9</a:t>
            </a:r>
            <a:r>
              <a:rPr lang="ro-RO"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februarie – </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a:t>
            </a:r>
            <a:r>
              <a:rPr lang="ro-RO"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martie 202</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r>
              <a:rPr lang="ro-RO" sz="1200" b="1"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1200" b="1" dirty="0" smtClean="0">
              <a:latin typeface="Times New Roman" panose="02020603050405020304" pitchFamily="18" charset="0"/>
              <a:ea typeface="Calibri" panose="020F0502020204030204" pitchFamily="34" charset="0"/>
              <a:cs typeface="Times New Roman" panose="02020603050405020304" pitchFamily="18" charset="0"/>
            </a:endParaRPr>
          </a:p>
          <a:p>
            <a:pPr marL="360363" algn="just">
              <a:lnSpc>
                <a:spcPct val="115000"/>
              </a:lnSpc>
              <a:spcAft>
                <a:spcPts val="300"/>
              </a:spcAft>
            </a:pPr>
            <a:r>
              <a:rPr lang="en-US" sz="1200" b="1" dirty="0" smtClean="0">
                <a:latin typeface="Times New Roman" panose="02020603050405020304" pitchFamily="18" charset="0"/>
                <a:ea typeface="Calibri" panose="020F0502020204030204" pitchFamily="34" charset="0"/>
                <a:cs typeface="Times New Roman" panose="02020603050405020304" pitchFamily="18" charset="0"/>
              </a:rPr>
              <a:t>j) </a:t>
            </a:r>
            <a:r>
              <a:rPr lang="en-US" sz="1200" b="1" dirty="0" err="1" smtClean="0">
                <a:latin typeface="Times New Roman" panose="02020603050405020304" pitchFamily="18" charset="0"/>
                <a:ea typeface="Calibri" panose="020F0502020204030204" pitchFamily="34" charset="0"/>
                <a:cs typeface="Times New Roman" panose="02020603050405020304" pitchFamily="18" charset="0"/>
              </a:rPr>
              <a:t>Analiza</a:t>
            </a:r>
            <a:r>
              <a:rPr lang="ro-RO" sz="1200" b="1"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dirty="0" smtClean="0">
                <a:latin typeface="Times New Roman" panose="02020603050405020304" pitchFamily="18" charset="0"/>
                <a:ea typeface="Calibri" panose="020F0502020204030204" pitchFamily="34" charset="0"/>
                <a:cs typeface="Times New Roman" panose="02020603050405020304" pitchFamily="18" charset="0"/>
              </a:rPr>
              <a:t>în C.A. unit. </a:t>
            </a:r>
            <a:r>
              <a:rPr lang="ro-RO" sz="1200" dirty="0">
                <a:latin typeface="Times New Roman" panose="02020603050405020304" pitchFamily="18" charset="0"/>
                <a:ea typeface="Calibri" panose="020F0502020204030204" pitchFamily="34" charset="0"/>
                <a:cs typeface="Times New Roman" panose="02020603050405020304" pitchFamily="18" charset="0"/>
              </a:rPr>
              <a:t>d</a:t>
            </a:r>
            <a:r>
              <a:rPr lang="ro-RO" sz="1200" dirty="0" smtClean="0">
                <a:latin typeface="Times New Roman" panose="02020603050405020304" pitchFamily="18" charset="0"/>
                <a:ea typeface="Calibri" panose="020F0502020204030204" pitchFamily="34" charset="0"/>
                <a:cs typeface="Times New Roman" panose="02020603050405020304" pitchFamily="18" charset="0"/>
              </a:rPr>
              <a:t>e înv. </a:t>
            </a:r>
            <a:r>
              <a:rPr lang="ro-RO" sz="1200" dirty="0">
                <a:latin typeface="Times New Roman" panose="02020603050405020304" pitchFamily="18" charset="0"/>
                <a:ea typeface="Calibri" panose="020F0502020204030204" pitchFamily="34" charset="0"/>
                <a:cs typeface="Times New Roman" panose="02020603050405020304" pitchFamily="18" charset="0"/>
              </a:rPr>
              <a:t>a</a:t>
            </a:r>
            <a:r>
              <a:rPr lang="ro-RO" sz="1200" dirty="0" smtClean="0">
                <a:latin typeface="Times New Roman" panose="02020603050405020304" pitchFamily="18" charset="0"/>
                <a:ea typeface="Calibri" panose="020F0502020204030204" pitchFamily="34" charset="0"/>
                <a:cs typeface="Times New Roman" panose="02020603050405020304" pitchFamily="18" charset="0"/>
              </a:rPr>
              <a:t> solicitărilor și comunicarea acordului/refuzului motivat cadrelor didactice și I.S.J. Iași   </a:t>
            </a:r>
            <a:r>
              <a:rPr lang="ro-RO"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 martie 202</a:t>
            </a:r>
            <a:r>
              <a:rPr lang="en-US"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endParaRPr lang="ro-RO"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360363" algn="just">
              <a:lnSpc>
                <a:spcPct val="115000"/>
              </a:lnSpc>
              <a:spcAft>
                <a:spcPts val="300"/>
              </a:spcAft>
            </a:pPr>
            <a:r>
              <a:rPr lang="ro-RO" sz="12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k) Depunerea </a:t>
            </a:r>
            <a:r>
              <a:rPr lang="ro-RO" sz="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contestațiilor privind acordurile la unitățile de învățământ		</a:t>
            </a:r>
            <a:r>
              <a:rPr lang="ro-RO" sz="1200" b="1" spc="-6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6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spc="-6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6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Perioada</a:t>
            </a:r>
            <a:r>
              <a:rPr lang="ro-RO" sz="1200" b="1" spc="-6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ro-RO" sz="1200" b="1" spc="-14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14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a:t>
            </a:r>
            <a:r>
              <a:rPr lang="ro-RO" sz="1200" b="1" spc="-5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-7</a:t>
            </a:r>
            <a:r>
              <a:rPr lang="ro-RO" sz="1200" b="1" spc="-14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7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martie</a:t>
            </a:r>
            <a:r>
              <a:rPr lang="ro-RO" sz="1200" b="1" spc="-14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a:t>
            </a:r>
            <a:r>
              <a:rPr lang="en-US"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endParaRPr lang="ro-RO"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588963" indent="-228600" algn="just">
              <a:lnSpc>
                <a:spcPct val="115000"/>
              </a:lnSpc>
              <a:spcAft>
                <a:spcPts val="300"/>
              </a:spcAft>
              <a:buAutoNum type="alphaLcParenR" startAt="12"/>
            </a:pPr>
            <a:r>
              <a:rPr lang="ro-RO" sz="1200" b="1" spc="-8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Soluționarea contestațiilor </a:t>
            </a:r>
            <a:r>
              <a:rPr lang="ro-RO" sz="1200" spc="-8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privind acordurile </a:t>
            </a:r>
            <a:r>
              <a:rPr lang="ro-RO" sz="1200" dirty="0">
                <a:latin typeface="Times New Roman" panose="02020603050405020304" pitchFamily="18" charset="0"/>
                <a:ea typeface="Calibri" panose="020F0502020204030204" pitchFamily="34" charset="0"/>
                <a:cs typeface="Times New Roman" panose="02020603050405020304" pitchFamily="18" charset="0"/>
              </a:rPr>
              <a:t>și comunicarea acordului/refuzului motivat cadrelor didactice și I.S.J. Iași  </a:t>
            </a:r>
            <a:r>
              <a:rPr lang="en-US" sz="120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7</a:t>
            </a:r>
            <a:r>
              <a:rPr lang="ro-RO" sz="1200" b="1" spc="-5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-8</a:t>
            </a:r>
            <a:r>
              <a:rPr lang="ro-RO" sz="1200" b="1" spc="-14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7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martie</a:t>
            </a:r>
            <a:r>
              <a:rPr lang="ro-RO" sz="1200" b="1" spc="-14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a:t>
            </a:r>
            <a:r>
              <a:rPr lang="en-US"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endParaRPr lang="ro-RO" sz="1200" dirty="0" smtClean="0">
              <a:latin typeface="Times New Roman" panose="02020603050405020304" pitchFamily="18" charset="0"/>
              <a:ea typeface="Calibri" panose="020F0502020204030204" pitchFamily="34" charset="0"/>
              <a:cs typeface="Times New Roman" panose="02020603050405020304" pitchFamily="18" charset="0"/>
            </a:endParaRPr>
          </a:p>
          <a:p>
            <a:pPr marL="588963" indent="-228600" algn="just">
              <a:lnSpc>
                <a:spcPct val="115000"/>
              </a:lnSpc>
              <a:spcAft>
                <a:spcPts val="300"/>
              </a:spcAft>
              <a:buAutoNum type="alphaLcParenR" startAt="12"/>
            </a:pPr>
            <a:r>
              <a:rPr lang="ro-RO" sz="1200" b="1" spc="-75" dirty="0" smtClean="0">
                <a:latin typeface="Times New Roman" panose="02020603050405020304" pitchFamily="18" charset="0"/>
                <a:ea typeface="Calibri" panose="020F0502020204030204" pitchFamily="34" charset="0"/>
                <a:cs typeface="Times New Roman" panose="02020603050405020304" pitchFamily="18" charset="0"/>
              </a:rPr>
              <a:t>Depunerea</a:t>
            </a:r>
            <a:r>
              <a:rPr lang="ro-RO" sz="1200" b="1" spc="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80" dirty="0" smtClean="0">
                <a:latin typeface="Times New Roman" panose="02020603050405020304" pitchFamily="18" charset="0"/>
                <a:ea typeface="Calibri" panose="020F0502020204030204" pitchFamily="34" charset="0"/>
                <a:cs typeface="Times New Roman" panose="02020603050405020304" pitchFamily="18" charset="0"/>
              </a:rPr>
              <a:t>acordurilor</a:t>
            </a:r>
            <a:r>
              <a:rPr lang="ro-RO" sz="1200" spc="-80" dirty="0" smtClean="0">
                <a:latin typeface="Times New Roman" panose="02020603050405020304" pitchFamily="18" charset="0"/>
                <a:ea typeface="Calibri" panose="020F0502020204030204" pitchFamily="34" charset="0"/>
                <a:cs typeface="Times New Roman" panose="02020603050405020304" pitchFamily="18" charset="0"/>
              </a:rPr>
              <a:t>/acordurilor</a:t>
            </a:r>
            <a:r>
              <a:rPr lang="ro-RO" sz="1200" spc="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45" dirty="0" smtClean="0">
                <a:latin typeface="Times New Roman" panose="02020603050405020304" pitchFamily="18" charset="0"/>
                <a:ea typeface="Calibri" panose="020F0502020204030204" pitchFamily="34" charset="0"/>
                <a:cs typeface="Times New Roman" panose="02020603050405020304" pitchFamily="18" charset="0"/>
              </a:rPr>
              <a:t>de</a:t>
            </a:r>
            <a:r>
              <a:rPr lang="ro-RO" sz="1200" spc="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principiu</a:t>
            </a:r>
            <a:r>
              <a:rPr lang="ro-RO" sz="1200" spc="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cadrelor</a:t>
            </a:r>
            <a:r>
              <a:rPr lang="ro-RO" sz="1200" spc="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didactice</a:t>
            </a:r>
            <a:r>
              <a:rPr lang="ro-RO" sz="1200" spc="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65" dirty="0" smtClean="0">
                <a:latin typeface="Times New Roman" panose="02020603050405020304" pitchFamily="18" charset="0"/>
                <a:ea typeface="Calibri" panose="020F0502020204030204" pitchFamily="34" charset="0"/>
                <a:cs typeface="Times New Roman" panose="02020603050405020304" pitchFamily="18" charset="0"/>
              </a:rPr>
              <a:t>care</a:t>
            </a:r>
            <a:r>
              <a:rPr lang="ro-RO" sz="1200" spc="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solicită</a:t>
            </a:r>
            <a:r>
              <a:rPr lang="ro-RO" sz="1200" spc="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soluționarea</a:t>
            </a:r>
            <a:r>
              <a:rPr lang="ro-RO" sz="1200" spc="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restrângerii</a:t>
            </a:r>
            <a:r>
              <a:rPr lang="ro-RO" sz="1200" spc="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40" dirty="0" smtClean="0">
                <a:latin typeface="Times New Roman" panose="02020603050405020304" pitchFamily="18" charset="0"/>
                <a:ea typeface="Calibri" panose="020F0502020204030204" pitchFamily="34" charset="0"/>
                <a:cs typeface="Times New Roman" panose="02020603050405020304" pitchFamily="18" charset="0"/>
              </a:rPr>
              <a:t>de</a:t>
            </a:r>
            <a:r>
              <a:rPr lang="ro-RO" sz="1200" spc="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75" dirty="0" smtClean="0">
                <a:latin typeface="Times New Roman" panose="02020603050405020304" pitchFamily="18" charset="0"/>
                <a:ea typeface="Calibri" panose="020F0502020204030204" pitchFamily="34" charset="0"/>
                <a:cs typeface="Times New Roman" panose="02020603050405020304" pitchFamily="18" charset="0"/>
              </a:rPr>
              <a:t>activitate</a:t>
            </a:r>
            <a:r>
              <a:rPr lang="ro-RO" sz="1200" spc="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45" dirty="0" smtClean="0">
                <a:latin typeface="Times New Roman" panose="02020603050405020304" pitchFamily="18" charset="0"/>
                <a:ea typeface="Calibri" panose="020F0502020204030204" pitchFamily="34" charset="0"/>
                <a:cs typeface="Times New Roman" panose="02020603050405020304" pitchFamily="18" charset="0"/>
              </a:rPr>
              <a:t>la</a:t>
            </a:r>
            <a:r>
              <a:rPr lang="ro-RO" sz="1200" spc="2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65" dirty="0" smtClean="0">
                <a:latin typeface="Times New Roman" panose="02020603050405020304" pitchFamily="18" charset="0"/>
                <a:ea typeface="Calibri" panose="020F0502020204030204" pitchFamily="34" charset="0"/>
                <a:cs typeface="Times New Roman" panose="02020603050405020304" pitchFamily="18" charset="0"/>
              </a:rPr>
              <a:t>comisia </a:t>
            </a:r>
            <a:r>
              <a:rPr lang="ro-RO" sz="1200" b="1" spc="-75" dirty="0" smtClean="0">
                <a:latin typeface="Times New Roman" panose="02020603050405020304" pitchFamily="18" charset="0"/>
                <a:ea typeface="Calibri" panose="020F0502020204030204" pitchFamily="34" charset="0"/>
                <a:cs typeface="Times New Roman" panose="02020603050405020304" pitchFamily="18" charset="0"/>
              </a:rPr>
              <a:t>judeţeană</a:t>
            </a:r>
            <a:r>
              <a:rPr lang="ro-RO" sz="1200" b="1" spc="-13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45" dirty="0" smtClean="0">
                <a:latin typeface="Times New Roman" panose="02020603050405020304" pitchFamily="18" charset="0"/>
                <a:ea typeface="Calibri" panose="020F0502020204030204" pitchFamily="34" charset="0"/>
                <a:cs typeface="Times New Roman" panose="02020603050405020304" pitchFamily="18" charset="0"/>
              </a:rPr>
              <a:t>de</a:t>
            </a:r>
            <a:r>
              <a:rPr lang="ro-RO" sz="1200" b="1" spc="-13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80" dirty="0" smtClean="0">
                <a:latin typeface="Times New Roman" panose="02020603050405020304" pitchFamily="18" charset="0"/>
                <a:ea typeface="Calibri" panose="020F0502020204030204" pitchFamily="34" charset="0"/>
                <a:cs typeface="Times New Roman" panose="02020603050405020304" pitchFamily="18" charset="0"/>
              </a:rPr>
              <a:t>mobilitate</a:t>
            </a:r>
            <a:r>
              <a:rPr lang="ro-RO" sz="1200" spc="-8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200" spc="-8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8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200" spc="-8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8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200" spc="-8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8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200" spc="-8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8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6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Perioada</a:t>
            </a:r>
            <a:r>
              <a:rPr lang="ro-RO" sz="1200" b="1" spc="-6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ro-RO" sz="1200" b="1" spc="-14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14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a:t>
            </a:r>
            <a:r>
              <a:rPr lang="ro-RO" sz="1200" b="1" spc="-5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1200" b="1" spc="-5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11</a:t>
            </a:r>
            <a:r>
              <a:rPr lang="ro-RO" sz="1200" b="1" spc="-14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7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martie</a:t>
            </a:r>
            <a:r>
              <a:rPr lang="ro-RO" sz="1200" b="1" spc="-14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a:t>
            </a:r>
            <a:r>
              <a:rPr lang="en-US"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r>
              <a:rPr lang="ro-RO" sz="1200" spc="-8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1200" spc="-80" dirty="0" smtClean="0">
              <a:latin typeface="Times New Roman" panose="02020603050405020304" pitchFamily="18" charset="0"/>
              <a:ea typeface="Calibri" panose="020F0502020204030204" pitchFamily="34" charset="0"/>
              <a:cs typeface="Times New Roman" panose="02020603050405020304" pitchFamily="18" charset="0"/>
            </a:endParaRPr>
          </a:p>
          <a:p>
            <a:pPr marL="360363" lvl="0" algn="just">
              <a:lnSpc>
                <a:spcPct val="115000"/>
              </a:lnSpc>
              <a:spcAft>
                <a:spcPts val="300"/>
              </a:spcAft>
              <a:tabLst>
                <a:tab pos="630555" algn="l"/>
              </a:tabLst>
            </a:pPr>
            <a:r>
              <a:rPr lang="ro-RO" sz="1200" b="1" spc="-75" dirty="0">
                <a:latin typeface="Times New Roman" panose="02020603050405020304" pitchFamily="18" charset="0"/>
                <a:ea typeface="Calibri" panose="020F0502020204030204" pitchFamily="34" charset="0"/>
                <a:cs typeface="Times New Roman" panose="02020603050405020304" pitchFamily="18" charset="0"/>
              </a:rPr>
              <a:t>n</a:t>
            </a:r>
            <a:r>
              <a:rPr lang="ro-RO" sz="1200" b="1" spc="-75"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200" b="1" spc="-75" dirty="0" smtClean="0">
                <a:latin typeface="Times New Roman" panose="02020603050405020304" pitchFamily="18" charset="0"/>
                <a:ea typeface="Calibri" panose="020F0502020204030204" pitchFamily="34" charset="0"/>
                <a:cs typeface="Times New Roman" panose="02020603050405020304" pitchFamily="18" charset="0"/>
              </a:rPr>
              <a:t>Ş</a:t>
            </a:r>
            <a:r>
              <a:rPr lang="ro-RO" sz="1200" b="1" spc="-70" dirty="0" smtClean="0">
                <a:latin typeface="Times New Roman" panose="02020603050405020304" pitchFamily="18" charset="0"/>
                <a:ea typeface="Calibri" panose="020F0502020204030204" pitchFamily="34" charset="0"/>
                <a:cs typeface="Times New Roman" panose="02020603050405020304" pitchFamily="18" charset="0"/>
              </a:rPr>
              <a:t>edință</a:t>
            </a:r>
            <a:r>
              <a:rPr lang="ro-RO" sz="1200" b="1" spc="-14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40" dirty="0" smtClean="0">
                <a:latin typeface="Times New Roman" panose="02020603050405020304" pitchFamily="18" charset="0"/>
                <a:ea typeface="Calibri" panose="020F0502020204030204" pitchFamily="34" charset="0"/>
                <a:cs typeface="Times New Roman" panose="02020603050405020304" pitchFamily="18" charset="0"/>
              </a:rPr>
              <a:t>de</a:t>
            </a:r>
            <a:r>
              <a:rPr lang="ro-RO" sz="1200" b="1" spc="-14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75" dirty="0" smtClean="0">
                <a:latin typeface="Times New Roman" panose="02020603050405020304" pitchFamily="18" charset="0"/>
                <a:ea typeface="Calibri" panose="020F0502020204030204" pitchFamily="34" charset="0"/>
                <a:cs typeface="Times New Roman" panose="02020603050405020304" pitchFamily="18" charset="0"/>
              </a:rPr>
              <a:t>repartizare</a:t>
            </a:r>
            <a:r>
              <a:rPr lang="en-US" sz="1200" b="1" spc="-7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8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1200" spc="-8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spc="-8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200" spc="-8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6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Termen:</a:t>
            </a:r>
            <a:r>
              <a:rPr lang="ro-RO" sz="12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a:t>
            </a:r>
            <a:r>
              <a:rPr lang="en-US" sz="12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ro-RO" sz="1200" b="1" spc="-14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7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martie</a:t>
            </a:r>
            <a:r>
              <a:rPr lang="ro-RO" sz="1200" b="1" spc="-14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a:t>
            </a:r>
            <a:r>
              <a:rPr lang="en-US"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endParaRPr lang="ro-RO"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9873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7125" y="140406"/>
            <a:ext cx="8616875" cy="4818435"/>
          </a:xfrm>
          <a:prstGeom prst="rect">
            <a:avLst/>
          </a:prstGeom>
        </p:spPr>
        <p:txBody>
          <a:bodyPr wrap="square">
            <a:spAutoFit/>
          </a:bodyPr>
          <a:lstStyle/>
          <a:p>
            <a:pPr marL="342900" indent="-342900" algn="just">
              <a:spcAft>
                <a:spcPts val="300"/>
              </a:spcAft>
              <a:buSzPts val="1200"/>
              <a:buFont typeface="Wingdings" panose="05000000000000000000" pitchFamily="2" charset="2"/>
              <a:buChar char=""/>
              <a:tabLst>
                <a:tab pos="167640" algn="l"/>
              </a:tabLst>
            </a:pPr>
            <a:r>
              <a:rPr lang="ro-RO" b="1" spc="-45" dirty="0" smtClean="0">
                <a:latin typeface="Times New Roman" panose="02020603050405020304" pitchFamily="18" charset="0"/>
                <a:ea typeface="Times New Roman" panose="02020603050405020304" pitchFamily="18" charset="0"/>
                <a:cs typeface="Times New Roman" panose="02020603050405020304" pitchFamily="18" charset="0"/>
              </a:rPr>
              <a:t>Modificarea contractului individual de muncă pe durată determinată de un an, în contract individual de muncă pe durata de viabilitate a postului/catedrei.</a:t>
            </a:r>
            <a:r>
              <a:rPr lang="en-US" b="1" spc="-4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pc="-45" dirty="0" smtClean="0">
                <a:latin typeface="Times New Roman" panose="02020603050405020304" pitchFamily="18" charset="0"/>
                <a:ea typeface="Times New Roman" panose="02020603050405020304" pitchFamily="18" charset="0"/>
                <a:cs typeface="Times New Roman" panose="02020603050405020304" pitchFamily="18" charset="0"/>
              </a:rPr>
              <a:t>(conform art. 51 – 53 din </a:t>
            </a:r>
            <a:r>
              <a:rPr lang="en-US" spc="-45" dirty="0" err="1" smtClean="0">
                <a:latin typeface="Times New Roman" panose="02020603050405020304" pitchFamily="18" charset="0"/>
                <a:ea typeface="Times New Roman" panose="02020603050405020304" pitchFamily="18" charset="0"/>
                <a:cs typeface="Times New Roman" panose="02020603050405020304" pitchFamily="18" charset="0"/>
              </a:rPr>
              <a:t>Metodologie</a:t>
            </a:r>
            <a:r>
              <a:rPr lang="en-US" spc="-4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b="1" spc="-4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spc="-4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b="1" spc="-4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200" b="1" spc="-6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Perioada</a:t>
            </a:r>
            <a:r>
              <a:rPr lang="ro-RO" sz="1200" b="1" spc="-6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ro-RO" sz="1200" b="1" spc="-14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15</a:t>
            </a:r>
            <a:r>
              <a:rPr lang="ro-RO" sz="1200" b="1" spc="-5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-22</a:t>
            </a:r>
            <a:r>
              <a:rPr lang="ro-RO" sz="1200" b="1" spc="-14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7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martie</a:t>
            </a:r>
            <a:r>
              <a:rPr lang="ro-RO" sz="1200" b="1" spc="-14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a:t>
            </a:r>
            <a:r>
              <a:rPr lang="en-US"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p>
          <a:p>
            <a:pPr algn="just">
              <a:spcAft>
                <a:spcPts val="300"/>
              </a:spcAft>
              <a:buSzPts val="1200"/>
              <a:tabLst>
                <a:tab pos="167640" algn="l"/>
              </a:tabLst>
            </a:pPr>
            <a:r>
              <a:rPr lang="en-US"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spc="-8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Vă</a:t>
            </a:r>
            <a:r>
              <a:rPr lang="en-US"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spc="-8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rugăm</a:t>
            </a:r>
            <a:r>
              <a:rPr lang="en-US"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spc="-8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să</a:t>
            </a:r>
            <a:r>
              <a:rPr lang="en-US"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spc="-8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publicaţi</a:t>
            </a:r>
            <a:r>
              <a:rPr lang="en-US"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sub </a:t>
            </a:r>
            <a:r>
              <a:rPr lang="en-US" sz="1200" b="1" spc="-8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acelaşi</a:t>
            </a:r>
            <a:r>
              <a:rPr lang="en-US"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cod </a:t>
            </a:r>
            <a:r>
              <a:rPr lang="en-US" sz="1200" b="1" spc="-8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catedrele</a:t>
            </a:r>
            <a:r>
              <a:rPr lang="en-US"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spc="-8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cadrelor</a:t>
            </a:r>
            <a:r>
              <a:rPr lang="en-US"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spc="-8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didactice</a:t>
            </a:r>
            <a:r>
              <a:rPr lang="en-US"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spc="-8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propuse</a:t>
            </a:r>
            <a:r>
              <a:rPr lang="en-US"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spc="-8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pentru</a:t>
            </a:r>
            <a:r>
              <a:rPr lang="en-US"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spc="-8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modificarea</a:t>
            </a:r>
            <a:r>
              <a:rPr lang="en-US"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spc="-8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contractului</a:t>
            </a:r>
            <a:r>
              <a:rPr lang="en-US"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individual de </a:t>
            </a:r>
            <a:r>
              <a:rPr lang="en-US" sz="1200" b="1" spc="-8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muncă</a:t>
            </a:r>
            <a:r>
              <a:rPr lang="en-US"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din </a:t>
            </a:r>
            <a:r>
              <a:rPr lang="en-US" sz="1200" b="1" spc="-8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durata</a:t>
            </a:r>
            <a:r>
              <a:rPr lang="en-US"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determinate </a:t>
            </a:r>
            <a:r>
              <a:rPr lang="en-US" sz="1200" b="1" spc="-8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a:t>
            </a:r>
            <a:r>
              <a:rPr lang="en-US"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spc="-8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durata</a:t>
            </a:r>
            <a:r>
              <a:rPr lang="en-US"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spc="-8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viabilităţii</a:t>
            </a:r>
            <a:r>
              <a:rPr lang="en-US"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spc="-8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postului</a:t>
            </a:r>
            <a:r>
              <a:rPr lang="en-US"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spc="-8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începând</a:t>
            </a:r>
            <a:r>
              <a:rPr lang="en-US"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cu </a:t>
            </a:r>
            <a:r>
              <a:rPr lang="en-US" sz="1200" b="1" spc="-8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anul</a:t>
            </a:r>
            <a:r>
              <a:rPr lang="en-US"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spc="-8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şcoalr</a:t>
            </a:r>
            <a:r>
              <a:rPr lang="en-US"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2024-2025!</a:t>
            </a:r>
            <a:endParaRPr lang="ro-RO" sz="1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60363" indent="-269875" algn="just">
              <a:spcAft>
                <a:spcPts val="300"/>
              </a:spcAft>
              <a:tabLst>
                <a:tab pos="167640" algn="l"/>
              </a:tabLst>
            </a:pPr>
            <a:r>
              <a:rPr lang="ro-RO" dirty="0" smtClean="0">
                <a:latin typeface="Times New Roman" panose="02020603050405020304" pitchFamily="18" charset="0"/>
                <a:ea typeface="Times New Roman" panose="02020603050405020304" pitchFamily="18" charset="0"/>
                <a:cs typeface="Times New Roman" panose="02020603050405020304" pitchFamily="18" charset="0"/>
              </a:rPr>
              <a:t> 	   - </a:t>
            </a:r>
            <a:r>
              <a:rPr lang="ro-RO" sz="1200" b="1" dirty="0" smtClean="0">
                <a:latin typeface="Times New Roman" panose="02020603050405020304" pitchFamily="18" charset="0"/>
                <a:ea typeface="Calibri" panose="020F0502020204030204" pitchFamily="34" charset="0"/>
                <a:cs typeface="Times New Roman" panose="02020603050405020304" pitchFamily="18" charset="0"/>
              </a:rPr>
              <a:t>Reactualizare </a:t>
            </a:r>
            <a:r>
              <a:rPr lang="ro-RO" sz="1200" b="1" dirty="0">
                <a:latin typeface="Times New Roman" panose="02020603050405020304" pitchFamily="18" charset="0"/>
                <a:ea typeface="Calibri" panose="020F0502020204030204" pitchFamily="34" charset="0"/>
                <a:cs typeface="Times New Roman" panose="02020603050405020304" pitchFamily="18" charset="0"/>
              </a:rPr>
              <a:t>listă posturi</a:t>
            </a:r>
            <a:r>
              <a:rPr lang="ro-RO"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6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Termen</a:t>
            </a:r>
            <a:r>
              <a:rPr lang="ro-RO" sz="1200" b="1" spc="-6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ro-RO" sz="1200" b="1" spc="-14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15 </a:t>
            </a:r>
            <a:r>
              <a:rPr lang="ro-RO" sz="1200" b="1" spc="-14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7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martie</a:t>
            </a:r>
            <a:r>
              <a:rPr lang="ro-RO" sz="1200" b="1" spc="-14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a:t>
            </a:r>
            <a:r>
              <a:rPr lang="en-US"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endParaRPr lang="ro-RO"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360363" indent="-269875" algn="just">
              <a:lnSpc>
                <a:spcPct val="114000"/>
              </a:lnSpc>
              <a:spcAft>
                <a:spcPts val="300"/>
              </a:spcAft>
              <a:tabLst>
                <a:tab pos="167640" algn="l"/>
              </a:tabLst>
            </a:pPr>
            <a:r>
              <a:rPr lang="ro-RO" sz="1200" b="1" spc="-8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spc="-8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8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D</a:t>
            </a:r>
            <a:r>
              <a:rPr lang="ro-RO" sz="1200" b="1" spc="-70" dirty="0" smtClean="0">
                <a:latin typeface="Times New Roman" panose="02020603050405020304" pitchFamily="18" charset="0"/>
                <a:ea typeface="Calibri" panose="020F0502020204030204" pitchFamily="34" charset="0"/>
                <a:cs typeface="Times New Roman" panose="02020603050405020304" pitchFamily="18" charset="0"/>
              </a:rPr>
              <a:t>epunerea</a:t>
            </a:r>
            <a:r>
              <a:rPr lang="ro-RO" sz="1200" spc="-70" dirty="0">
                <a:latin typeface="Times New Roman" panose="02020603050405020304" pitchFamily="18" charset="0"/>
                <a:ea typeface="Calibri" panose="020F0502020204030204" pitchFamily="34" charset="0"/>
                <a:cs typeface="Times New Roman" panose="02020603050405020304" pitchFamily="18" charset="0"/>
              </a:rPr>
              <a:t>, înregistrarea cererilor însoțite de documentele justificative la secretariatele </a:t>
            </a:r>
            <a:r>
              <a:rPr lang="ro-RO" sz="1200" b="1" spc="-70" dirty="0">
                <a:latin typeface="Times New Roman" panose="02020603050405020304" pitchFamily="18" charset="0"/>
                <a:ea typeface="Calibri" panose="020F0502020204030204" pitchFamily="34" charset="0"/>
                <a:cs typeface="Times New Roman" panose="02020603050405020304" pitchFamily="18" charset="0"/>
              </a:rPr>
              <a:t>unităților de învățământ</a:t>
            </a:r>
            <a:r>
              <a:rPr lang="ro-RO" sz="1200" spc="-70" dirty="0">
                <a:latin typeface="Times New Roman" panose="02020603050405020304" pitchFamily="18" charset="0"/>
                <a:ea typeface="Calibri" panose="020F0502020204030204" pitchFamily="34" charset="0"/>
                <a:cs typeface="Times New Roman" panose="02020603050405020304" pitchFamily="18" charset="0"/>
              </a:rPr>
              <a:t>, </a:t>
            </a:r>
            <a:r>
              <a:rPr lang="ro-RO" sz="1200" b="1" spc="-70" dirty="0">
                <a:latin typeface="Times New Roman" panose="02020603050405020304" pitchFamily="18" charset="0"/>
                <a:ea typeface="Calibri" panose="020F0502020204030204" pitchFamily="34" charset="0"/>
                <a:cs typeface="Times New Roman" panose="02020603050405020304" pitchFamily="18" charset="0"/>
              </a:rPr>
              <a:t>analizarea</a:t>
            </a:r>
            <a:r>
              <a:rPr lang="ro-RO" sz="1200" spc="-70" dirty="0">
                <a:latin typeface="Times New Roman" panose="02020603050405020304" pitchFamily="18" charset="0"/>
                <a:ea typeface="Calibri" panose="020F0502020204030204" pitchFamily="34" charset="0"/>
                <a:cs typeface="Times New Roman" panose="02020603050405020304" pitchFamily="18" charset="0"/>
              </a:rPr>
              <a:t> cererilor în consiliile </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de administrație </a:t>
            </a:r>
            <a:r>
              <a:rPr lang="ro-RO" sz="1200" spc="-70" dirty="0">
                <a:latin typeface="Times New Roman" panose="02020603050405020304" pitchFamily="18" charset="0"/>
                <a:ea typeface="Calibri" panose="020F0502020204030204" pitchFamily="34" charset="0"/>
                <a:cs typeface="Times New Roman" panose="02020603050405020304" pitchFamily="18" charset="0"/>
              </a:rPr>
              <a:t>ale unităților de învățământ și </a:t>
            </a:r>
            <a:r>
              <a:rPr lang="ro-RO" sz="1200" b="1" spc="-70" dirty="0">
                <a:latin typeface="Times New Roman" panose="02020603050405020304" pitchFamily="18" charset="0"/>
                <a:ea typeface="Calibri" panose="020F0502020204030204" pitchFamily="34" charset="0"/>
                <a:cs typeface="Times New Roman" panose="02020603050405020304" pitchFamily="18" charset="0"/>
              </a:rPr>
              <a:t>comunicarea</a:t>
            </a:r>
            <a:r>
              <a:rPr lang="ro-RO" sz="1200" spc="-70" dirty="0">
                <a:latin typeface="Times New Roman" panose="02020603050405020304" pitchFamily="18" charset="0"/>
                <a:ea typeface="Calibri" panose="020F0502020204030204" pitchFamily="34" charset="0"/>
                <a:cs typeface="Times New Roman" panose="02020603050405020304" pitchFamily="18" charset="0"/>
              </a:rPr>
              <a:t> acordului/refuzului motivat </a:t>
            </a:r>
            <a:r>
              <a:rPr lang="ro-RO" sz="1200" spc="-7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6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6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Perioada:</a:t>
            </a:r>
            <a:r>
              <a:rPr lang="ro-RO" sz="1200" b="1" spc="-14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14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15</a:t>
            </a:r>
            <a:r>
              <a:rPr lang="ro-RO" sz="1200" b="1" spc="-5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1200" b="1" spc="-5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8</a:t>
            </a:r>
            <a:r>
              <a:rPr lang="ro-RO" sz="1200" b="1" spc="-14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7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martie</a:t>
            </a:r>
            <a:r>
              <a:rPr lang="ro-RO" sz="1200" b="1" spc="-14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a:t>
            </a:r>
            <a:r>
              <a:rPr lang="en-US"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endParaRPr lang="ro-RO"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539750" indent="-269875" algn="just">
              <a:spcAft>
                <a:spcPts val="300"/>
              </a:spcAft>
              <a:tabLst>
                <a:tab pos="539750" algn="l"/>
                <a:tab pos="630238" algn="l"/>
              </a:tabLst>
            </a:pPr>
            <a:r>
              <a:rPr lang="ro-RO" sz="1200" spc="-8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a:t>
            </a:r>
            <a:r>
              <a:rPr lang="ro-RO" sz="1200" b="1" spc="-8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a:t>
            </a:r>
            <a:r>
              <a:rPr lang="ro-RO" sz="1200" b="1" spc="-70" dirty="0" smtClean="0">
                <a:latin typeface="Times New Roman" panose="02020603050405020304" pitchFamily="18" charset="0"/>
                <a:ea typeface="Calibri" panose="020F0502020204030204" pitchFamily="34" charset="0"/>
              </a:rPr>
              <a:t>ransmiterea</a:t>
            </a:r>
            <a:r>
              <a:rPr lang="ro-RO" sz="1200" spc="-70" dirty="0" smtClean="0">
                <a:latin typeface="Times New Roman" panose="02020603050405020304" pitchFamily="18" charset="0"/>
                <a:ea typeface="Calibri" panose="020F0502020204030204" pitchFamily="34" charset="0"/>
              </a:rPr>
              <a:t> </a:t>
            </a:r>
            <a:r>
              <a:rPr lang="ro-RO" sz="1200" spc="-70" dirty="0">
                <a:latin typeface="Times New Roman" panose="02020603050405020304" pitchFamily="18" charset="0"/>
                <a:ea typeface="Calibri" panose="020F0502020204030204" pitchFamily="34" charset="0"/>
              </a:rPr>
              <a:t>listelor cuprinzând cadrele didactice care au primit acordul/refuzul consiliilor de administrație ale unităților de învățământ</a:t>
            </a:r>
            <a:endParaRPr lang="ro-RO" sz="1200" dirty="0"/>
          </a:p>
          <a:p>
            <a:pPr marL="539750" indent="-269875" algn="just">
              <a:spcAft>
                <a:spcPts val="300"/>
              </a:spcAft>
              <a:tabLst>
                <a:tab pos="539750" algn="l"/>
                <a:tab pos="630238" algn="l"/>
              </a:tabLst>
            </a:pPr>
            <a:r>
              <a:rPr lang="ro-RO" sz="1200" b="1" spc="-6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Perioada</a:t>
            </a:r>
            <a:r>
              <a:rPr lang="ro-RO" sz="1200" b="1" spc="-6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ro-RO" sz="1200" b="1" spc="-14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14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1200" b="1" spc="-14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8</a:t>
            </a:r>
            <a:r>
              <a:rPr lang="ro-RO" sz="1200" b="1" spc="-5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1200" b="1" spc="-5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9</a:t>
            </a:r>
            <a:r>
              <a:rPr lang="ro-RO" sz="1200" b="1" spc="-14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7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martie</a:t>
            </a:r>
            <a:r>
              <a:rPr lang="ro-RO" sz="1200" b="1" spc="-14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a:t>
            </a:r>
            <a:r>
              <a:rPr lang="en-US"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endParaRPr lang="ro-RO"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360363" indent="-90488" algn="just">
              <a:lnSpc>
                <a:spcPct val="114000"/>
              </a:lnSpc>
              <a:spcAft>
                <a:spcPts val="300"/>
              </a:spcAft>
              <a:tabLst>
                <a:tab pos="360363" algn="l"/>
                <a:tab pos="630238" algn="l"/>
              </a:tabLst>
            </a:pPr>
            <a:r>
              <a:rPr lang="ro-RO" sz="1200" spc="-8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8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V</a:t>
            </a:r>
            <a:r>
              <a:rPr lang="ro-RO" sz="1200" b="1" spc="-70" dirty="0" smtClean="0">
                <a:latin typeface="Times New Roman" panose="02020603050405020304" pitchFamily="18" charset="0"/>
                <a:ea typeface="Calibri" panose="020F0502020204030204" pitchFamily="34" charset="0"/>
              </a:rPr>
              <a:t>erificarea </a:t>
            </a:r>
            <a:r>
              <a:rPr lang="ro-RO" sz="1200" b="1" spc="-70" dirty="0">
                <a:latin typeface="Times New Roman" panose="02020603050405020304" pitchFamily="18" charset="0"/>
                <a:ea typeface="Calibri" panose="020F0502020204030204" pitchFamily="34" charset="0"/>
              </a:rPr>
              <a:t>listelor </a:t>
            </a:r>
            <a:r>
              <a:rPr lang="ro-RO" sz="1200" spc="-70" dirty="0">
                <a:latin typeface="Times New Roman" panose="02020603050405020304" pitchFamily="18" charset="0"/>
                <a:ea typeface="Calibri" panose="020F0502020204030204" pitchFamily="34" charset="0"/>
              </a:rPr>
              <a:t>cuprinzând cadrele didactice care au primit acordul/refuzul consiliilor de administrație ale unităților de învățământ privind modificarea  contractului individual de muncă pe  durată determinată de un an, în contract individual de muncă pe durata de viabilitate a postului/catedrei de către comisia judeţeană/a municipiului Bucureşti de mobilitate şi </a:t>
            </a:r>
            <a:r>
              <a:rPr lang="ro-RO" sz="1200" b="1" spc="-70" dirty="0">
                <a:latin typeface="Times New Roman" panose="02020603050405020304" pitchFamily="18" charset="0"/>
                <a:ea typeface="Calibri" panose="020F0502020204030204" pitchFamily="34" charset="0"/>
              </a:rPr>
              <a:t>înregistrarea contestaţiilor la inspectoratele școlare şi remedierea </a:t>
            </a:r>
            <a:r>
              <a:rPr lang="ro-RO" sz="1200" spc="-70" dirty="0">
                <a:latin typeface="Times New Roman" panose="02020603050405020304" pitchFamily="18" charset="0"/>
                <a:ea typeface="Calibri" panose="020F0502020204030204" pitchFamily="34" charset="0"/>
              </a:rPr>
              <a:t>eventualelor abateri constatate de inspectoratul </a:t>
            </a:r>
            <a:r>
              <a:rPr lang="ro-RO" sz="1200" spc="-70" dirty="0" smtClean="0">
                <a:latin typeface="Times New Roman" panose="02020603050405020304" pitchFamily="18" charset="0"/>
                <a:ea typeface="Calibri" panose="020F0502020204030204" pitchFamily="34" charset="0"/>
              </a:rPr>
              <a:t>şcolar					          </a:t>
            </a:r>
            <a:r>
              <a:rPr lang="ro-RO" sz="1200" b="1" spc="-6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6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Perioada:</a:t>
            </a:r>
            <a:r>
              <a:rPr lang="ro-RO" sz="1200" b="1" spc="-14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14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1200" b="1" spc="-14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9-</a:t>
            </a:r>
            <a:r>
              <a:rPr lang="ro-RO" sz="1200" b="1" spc="-5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21</a:t>
            </a:r>
            <a:r>
              <a:rPr lang="ro-RO" sz="1200" b="1" spc="-14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7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martie</a:t>
            </a:r>
            <a:r>
              <a:rPr lang="ro-RO" sz="1200" b="1" spc="-14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a:t>
            </a:r>
            <a:r>
              <a:rPr lang="en-US"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endParaRPr lang="ro-RO" sz="1200" dirty="0"/>
          </a:p>
          <a:p>
            <a:pPr marL="539750" indent="-269875" algn="just">
              <a:spcAft>
                <a:spcPts val="300"/>
              </a:spcAft>
              <a:tabLst>
                <a:tab pos="539750" algn="l"/>
                <a:tab pos="630238" algn="l"/>
              </a:tabLst>
            </a:pPr>
            <a:endParaRPr lang="ro-RO" sz="1200" dirty="0">
              <a:solidFill>
                <a:schemeClr val="tx1"/>
              </a:solidFill>
              <a:latin typeface="Times New Roman" panose="02020603050405020304" pitchFamily="18" charset="0"/>
              <a:cs typeface="Times New Roman" panose="02020603050405020304" pitchFamily="18" charset="0"/>
            </a:endParaRPr>
          </a:p>
          <a:p>
            <a:pPr marL="360363">
              <a:lnSpc>
                <a:spcPct val="114000"/>
              </a:lnSpc>
              <a:spcAft>
                <a:spcPts val="300"/>
              </a:spcAft>
            </a:pPr>
            <a:r>
              <a:rPr lang="ro-RO" sz="1200" spc="-8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8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a:t>
            </a:r>
            <a:r>
              <a:rPr lang="ro-RO" sz="1200" b="1" spc="-70" dirty="0" smtClean="0">
                <a:latin typeface="Times New Roman" panose="02020603050405020304" pitchFamily="18" charset="0"/>
                <a:ea typeface="Calibri" panose="020F0502020204030204" pitchFamily="34" charset="0"/>
              </a:rPr>
              <a:t>oluționarea</a:t>
            </a:r>
            <a:r>
              <a:rPr lang="ro-RO" sz="1200" spc="-70" dirty="0" smtClean="0">
                <a:latin typeface="Times New Roman" panose="02020603050405020304" pitchFamily="18" charset="0"/>
                <a:ea typeface="Calibri" panose="020F0502020204030204" pitchFamily="34" charset="0"/>
              </a:rPr>
              <a:t> </a:t>
            </a:r>
            <a:r>
              <a:rPr lang="ro-RO" sz="1200" b="1" spc="-70" dirty="0">
                <a:latin typeface="Times New Roman" panose="02020603050405020304" pitchFamily="18" charset="0"/>
                <a:ea typeface="Calibri" panose="020F0502020204030204" pitchFamily="34" charset="0"/>
              </a:rPr>
              <a:t>contestațiilor</a:t>
            </a:r>
            <a:r>
              <a:rPr lang="ro-RO" sz="1200" spc="-70" dirty="0">
                <a:latin typeface="Times New Roman" panose="02020603050405020304" pitchFamily="18" charset="0"/>
                <a:ea typeface="Calibri" panose="020F0502020204030204" pitchFamily="34" charset="0"/>
              </a:rPr>
              <a:t> de către </a:t>
            </a:r>
            <a:r>
              <a:rPr lang="ro-RO" sz="1200" b="1" spc="-70" dirty="0">
                <a:latin typeface="Times New Roman" panose="02020603050405020304" pitchFamily="18" charset="0"/>
                <a:ea typeface="Calibri" panose="020F0502020204030204" pitchFamily="34" charset="0"/>
              </a:rPr>
              <a:t>consiliul de administrație al inspectoratului școlar</a:t>
            </a:r>
            <a:r>
              <a:rPr lang="ro-RO" sz="1200" spc="-70" dirty="0">
                <a:latin typeface="Times New Roman" panose="02020603050405020304" pitchFamily="18" charset="0"/>
                <a:ea typeface="Calibri" panose="020F0502020204030204" pitchFamily="34" charset="0"/>
              </a:rPr>
              <a:t>  şi validarea listelor finale cuprinzând cadrele didactice pentru care se propune modificarea duratei contractului individual de muncă din durată determinată de un an, în contract individual de muncă pe durata de viabilitate a postului/catedrei</a:t>
            </a:r>
            <a:endParaRPr lang="ro-RO" sz="1200" dirty="0"/>
          </a:p>
          <a:p>
            <a:pPr marL="990600" indent="-990600" algn="just">
              <a:spcAft>
                <a:spcPts val="300"/>
              </a:spcAft>
              <a:tabLst>
                <a:tab pos="167640" algn="l"/>
              </a:tabLst>
            </a:pPr>
            <a:r>
              <a:rPr lang="ro-RO" sz="1200" b="1" spc="-7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b="1" spc="-7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1200" b="1" spc="-7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Termen</a:t>
            </a:r>
            <a:r>
              <a:rPr lang="ro-RO" sz="1200" b="1" spc="-7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ro-RO" sz="1200" b="1" spc="-14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1200" b="1" spc="-1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22</a:t>
            </a:r>
            <a:r>
              <a:rPr lang="ro-RO" sz="1200" b="1" spc="-13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1200" b="1" spc="-7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martie</a:t>
            </a:r>
            <a:r>
              <a:rPr lang="ro-RO" sz="1200" b="1" spc="-14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1200" b="1" spc="-8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202</a:t>
            </a:r>
            <a:r>
              <a:rPr lang="en-US" sz="1200" b="1" spc="-8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endParaRPr lang="ro-RO" sz="1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990600" indent="-990600" algn="just">
              <a:spcAft>
                <a:spcPts val="300"/>
              </a:spcAft>
              <a:tabLst>
                <a:tab pos="167640" algn="l"/>
              </a:tabLst>
            </a:pPr>
            <a:endParaRPr lang="ro-RO" sz="1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spcAft>
                <a:spcPts val="300"/>
              </a:spcAft>
              <a:tabLst>
                <a:tab pos="167640" algn="l"/>
              </a:tabLst>
            </a:pPr>
            <a:r>
              <a:rPr lang="ro-RO" b="1" dirty="0" smtClean="0">
                <a:latin typeface="Times New Roman" panose="02020603050405020304" pitchFamily="18" charset="0"/>
                <a:ea typeface="Times New Roman" panose="02020603050405020304" pitchFamily="18" charset="0"/>
                <a:cs typeface="Times New Roman" panose="02020603050405020304" pitchFamily="18" charset="0"/>
              </a:rPr>
              <a:t>Reactualizare listă posturi.     </a:t>
            </a:r>
            <a:r>
              <a:rPr lang="ro-RO"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b="1" spc="-7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Termen:</a:t>
            </a:r>
            <a:r>
              <a:rPr lang="ro-RO" b="1" spc="-1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b="1" spc="-1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a:t>
            </a:r>
            <a:r>
              <a:rPr lang="ro-RO" b="1" spc="-13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b="1" spc="-7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martie</a:t>
            </a:r>
            <a:r>
              <a:rPr lang="ro-RO" b="1" spc="-14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b="1" spc="-8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202</a:t>
            </a:r>
            <a:r>
              <a:rPr lang="en-US" b="1" spc="-8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endParaRPr lang="ro-RO" sz="1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678180" algn="r">
              <a:spcAft>
                <a:spcPts val="300"/>
              </a:spcAft>
              <a:tabLst>
                <a:tab pos="167640" algn="l"/>
              </a:tabLst>
            </a:pPr>
            <a:r>
              <a:rPr lang="ro-RO" b="1"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ro-RO" sz="1200"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3119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964" y="0"/>
            <a:ext cx="8950036" cy="5096780"/>
          </a:xfrm>
          <a:prstGeom prst="rect">
            <a:avLst/>
          </a:prstGeom>
        </p:spPr>
        <p:txBody>
          <a:bodyPr wrap="square">
            <a:spAutoFit/>
          </a:bodyPr>
          <a:lstStyle/>
          <a:p>
            <a:pPr marL="342900" indent="-342900" algn="just">
              <a:lnSpc>
                <a:spcPct val="115000"/>
              </a:lnSpc>
              <a:buSzPts val="1200"/>
              <a:buFont typeface="Wingdings" panose="05000000000000000000" pitchFamily="2" charset="2"/>
              <a:buChar char=""/>
            </a:pPr>
            <a:r>
              <a:rPr lang="ro-RO" b="1" spc="-45" dirty="0">
                <a:latin typeface="Times New Roman" panose="02020603050405020304" pitchFamily="18" charset="0"/>
                <a:ea typeface="Times New Roman" panose="02020603050405020304" pitchFamily="18" charset="0"/>
                <a:cs typeface="Times New Roman" panose="02020603050405020304" pitchFamily="18" charset="0"/>
              </a:rPr>
              <a:t>Pretransfer / pretransfer prin schimb de posturi</a:t>
            </a:r>
            <a:r>
              <a:rPr lang="ro-RO" b="1" spc="-4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spc="-4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200" b="1" spc="-7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Perioada</a:t>
            </a:r>
            <a:r>
              <a:rPr lang="ro-RO" sz="1200" b="1" spc="-7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ro-RO" sz="1200" b="1" spc="-14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12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a:t>
            </a:r>
            <a:r>
              <a:rPr lang="ro-RO" sz="1200" b="1" spc="-13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7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martie</a:t>
            </a:r>
            <a:r>
              <a:rPr lang="ro-RO" sz="1200" b="1" spc="-14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ro-RO" sz="12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12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r>
              <a:rPr lang="ro-RO" sz="12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14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aprilie  </a:t>
            </a:r>
            <a:r>
              <a:rPr lang="ro-RO"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a:t>
            </a:r>
            <a:r>
              <a:rPr lang="en-US"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endParaRPr lang="ro-RO" sz="1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180975" lvl="0" indent="-180975" algn="just">
              <a:lnSpc>
                <a:spcPct val="115000"/>
              </a:lnSpc>
              <a:buSzPts val="1200"/>
            </a:pPr>
            <a:r>
              <a:rPr lang="ro-RO" sz="1200" dirty="0">
                <a:latin typeface="Calibri" panose="020F0502020204030204" pitchFamily="34" charset="0"/>
                <a:ea typeface="Calibri" panose="020F0502020204030204" pitchFamily="34" charset="0"/>
                <a:cs typeface="Times New Roman" panose="02020603050405020304" pitchFamily="18" charset="0"/>
              </a:rPr>
              <a:t> </a:t>
            </a:r>
            <a:r>
              <a:rPr lang="ro-RO" sz="1200" dirty="0" smtClean="0">
                <a:latin typeface="Calibri" panose="020F0502020204030204" pitchFamily="34" charset="0"/>
                <a:ea typeface="Calibri" panose="020F0502020204030204" pitchFamily="34" charset="0"/>
                <a:cs typeface="Times New Roman" panose="02020603050405020304" pitchFamily="18" charset="0"/>
              </a:rPr>
              <a:t>         - </a:t>
            </a:r>
            <a:r>
              <a:rPr lang="ro-RO" sz="1100" b="1" spc="-70" dirty="0">
                <a:latin typeface="Times New Roman" panose="02020603050405020304" pitchFamily="18" charset="0"/>
                <a:ea typeface="Calibri" panose="020F0502020204030204" pitchFamily="34" charset="0"/>
                <a:cs typeface="Times New Roman" panose="02020603050405020304" pitchFamily="18" charset="0"/>
              </a:rPr>
              <a:t>Afişarea</a:t>
            </a:r>
            <a:r>
              <a:rPr lang="ro-RO" sz="1100" spc="-70" dirty="0">
                <a:latin typeface="Times New Roman" panose="02020603050405020304" pitchFamily="18" charset="0"/>
                <a:ea typeface="Calibri" panose="020F0502020204030204" pitchFamily="34" charset="0"/>
                <a:cs typeface="Times New Roman" panose="02020603050405020304" pitchFamily="18" charset="0"/>
              </a:rPr>
              <a:t> la sediile unităţilor de învăţământ a </a:t>
            </a:r>
            <a:r>
              <a:rPr lang="ro-RO" sz="1100" b="1" spc="-70" dirty="0">
                <a:latin typeface="Times New Roman" panose="02020603050405020304" pitchFamily="18" charset="0"/>
                <a:ea typeface="Calibri" panose="020F0502020204030204" pitchFamily="34" charset="0"/>
                <a:cs typeface="Times New Roman" panose="02020603050405020304" pitchFamily="18" charset="0"/>
              </a:rPr>
              <a:t>condiţiilor specifice </a:t>
            </a:r>
            <a:r>
              <a:rPr lang="ro-RO" sz="1100" spc="-70" dirty="0">
                <a:latin typeface="Times New Roman" panose="02020603050405020304" pitchFamily="18" charset="0"/>
                <a:ea typeface="Calibri" panose="020F0502020204030204" pitchFamily="34" charset="0"/>
                <a:cs typeface="Times New Roman" panose="02020603050405020304" pitchFamily="18" charset="0"/>
              </a:rPr>
              <a:t>şi a grilelor de evaluare aferente acestora, avizate de inspectoratul şcolar</a:t>
            </a:r>
            <a:r>
              <a:rPr lang="ro-RO" sz="1100" spc="-7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100" b="1" spc="-7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Termen: 2</a:t>
            </a:r>
            <a:r>
              <a:rPr lang="en-US" sz="1100" b="1" spc="-7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a:t>
            </a:r>
            <a:r>
              <a:rPr lang="ro-RO" sz="1100" b="1" spc="-7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martie 202</a:t>
            </a:r>
            <a:r>
              <a:rPr lang="en-US" sz="1100" b="1" spc="-7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r>
              <a:rPr lang="ro-RO" sz="1100" spc="-7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p>
          <a:p>
            <a:pPr marL="450850" indent="-180975" algn="just">
              <a:lnSpc>
                <a:spcPct val="115000"/>
              </a:lnSpc>
              <a:buSzPts val="1200"/>
            </a:pPr>
            <a:r>
              <a:rPr lang="ro-RO" sz="1200" dirty="0" smtClean="0">
                <a:latin typeface="Calibri" panose="020F0502020204030204" pitchFamily="34" charset="0"/>
                <a:ea typeface="Calibri" panose="020F0502020204030204" pitchFamily="34" charset="0"/>
                <a:cs typeface="Times New Roman" panose="02020603050405020304" pitchFamily="18" charset="0"/>
              </a:rPr>
              <a:t>  </a:t>
            </a:r>
            <a:r>
              <a:rPr lang="ro-RO" sz="1200" dirty="0">
                <a:latin typeface="Calibri" panose="020F0502020204030204" pitchFamily="34" charset="0"/>
                <a:ea typeface="Calibri" panose="020F0502020204030204" pitchFamily="34" charset="0"/>
                <a:cs typeface="Times New Roman" panose="02020603050405020304" pitchFamily="18" charset="0"/>
              </a:rPr>
              <a:t>- </a:t>
            </a:r>
            <a:r>
              <a:rPr lang="ro-RO" sz="1100" b="1" spc="-70" dirty="0" smtClean="0">
                <a:latin typeface="Times New Roman" panose="02020603050405020304" pitchFamily="18" charset="0"/>
                <a:ea typeface="Calibri" panose="020F0502020204030204" pitchFamily="34" charset="0"/>
                <a:cs typeface="Times New Roman" panose="02020603050405020304" pitchFamily="18" charset="0"/>
              </a:rPr>
              <a:t>Depunearea </a:t>
            </a:r>
            <a:r>
              <a:rPr lang="ro-RO" sz="1100" b="1" spc="-70" dirty="0" smtClean="0">
                <a:latin typeface="Times New Roman" panose="02020603050405020304" pitchFamily="18" charset="0"/>
                <a:ea typeface="Calibri" panose="020F0502020204030204" pitchFamily="34" charset="0"/>
              </a:rPr>
              <a:t>la </a:t>
            </a:r>
            <a:r>
              <a:rPr lang="ro-RO" sz="1100" b="1" spc="-70" dirty="0">
                <a:latin typeface="Times New Roman" panose="02020603050405020304" pitchFamily="18" charset="0"/>
                <a:ea typeface="Calibri" panose="020F0502020204030204" pitchFamily="34" charset="0"/>
              </a:rPr>
              <a:t>inspectoratele şcolare</a:t>
            </a:r>
            <a:r>
              <a:rPr lang="ro-RO" sz="1100" spc="-70" dirty="0">
                <a:latin typeface="Times New Roman" panose="02020603050405020304" pitchFamily="18" charset="0"/>
                <a:ea typeface="Calibri" panose="020F0502020204030204" pitchFamily="34" charset="0"/>
              </a:rPr>
              <a:t>, a </a:t>
            </a:r>
            <a:r>
              <a:rPr lang="ro-RO" sz="1100" spc="-70" dirty="0" smtClean="0">
                <a:latin typeface="Times New Roman" panose="02020603050405020304" pitchFamily="18" charset="0"/>
                <a:ea typeface="Calibri" panose="020F0502020204030204" pitchFamily="34" charset="0"/>
              </a:rPr>
              <a:t>cererilor de către cadrele didactice care solicită p</a:t>
            </a:r>
            <a:r>
              <a:rPr lang="ro-RO" sz="1100" spc="-45" dirty="0" smtClean="0">
                <a:latin typeface="Times New Roman" panose="02020603050405020304" pitchFamily="18" charset="0"/>
                <a:ea typeface="Times New Roman" panose="02020603050405020304" pitchFamily="18" charset="0"/>
                <a:cs typeface="Times New Roman" panose="02020603050405020304" pitchFamily="18" charset="0"/>
              </a:rPr>
              <a:t>retransfer / </a:t>
            </a:r>
            <a:r>
              <a:rPr lang="ro-RO" sz="1100" spc="-45" dirty="0">
                <a:latin typeface="Times New Roman" panose="02020603050405020304" pitchFamily="18" charset="0"/>
                <a:ea typeface="Times New Roman" panose="02020603050405020304" pitchFamily="18" charset="0"/>
                <a:cs typeface="Times New Roman" panose="02020603050405020304" pitchFamily="18" charset="0"/>
              </a:rPr>
              <a:t>pretransfer prin schimb de </a:t>
            </a:r>
            <a:r>
              <a:rPr lang="ro-RO" sz="1100" spc="-45" dirty="0" smtClean="0">
                <a:latin typeface="Times New Roman" panose="02020603050405020304" pitchFamily="18" charset="0"/>
                <a:ea typeface="Times New Roman" panose="02020603050405020304" pitchFamily="18" charset="0"/>
                <a:cs typeface="Times New Roman" panose="02020603050405020304" pitchFamily="18" charset="0"/>
              </a:rPr>
              <a:t>posturi      </a:t>
            </a:r>
            <a:r>
              <a:rPr lang="ro-RO" sz="1100" b="1" spc="-7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Perioada</a:t>
            </a:r>
            <a:r>
              <a:rPr lang="ro-RO" sz="1100" b="1" spc="-7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ro-RO" sz="1100" b="1" spc="-14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1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11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 </a:t>
            </a:r>
            <a:r>
              <a:rPr lang="en-US" sz="1100" b="1" spc="-145"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martie</a:t>
            </a:r>
            <a:r>
              <a:rPr lang="ro-RO" sz="1100" b="1" spc="-13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spc="-13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a:t>
            </a:r>
            <a:r>
              <a:rPr lang="en-US" sz="1100" b="1" spc="-135"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aprilie</a:t>
            </a:r>
            <a:r>
              <a:rPr lang="ro-RO" sz="11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1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a:t>
            </a:r>
            <a:r>
              <a:rPr lang="en-US" sz="11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endParaRPr lang="ro-RO" sz="1100" spc="-45"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450850" indent="-180975" algn="just">
              <a:lnSpc>
                <a:spcPct val="115000"/>
              </a:lnSpc>
              <a:buSzPts val="1200"/>
            </a:pPr>
            <a:r>
              <a:rPr lang="ro-RO" sz="1100" spc="-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100" spc="-45"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o-RO" sz="1100" b="1" spc="-45"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Verificarea dosarelor depuse					                        </a:t>
            </a:r>
            <a:r>
              <a:rPr lang="ro-RO" sz="1100" b="1" spc="-7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Perioada</a:t>
            </a:r>
            <a:r>
              <a:rPr lang="ro-RO" sz="1100" b="1" spc="-7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ro-RO" sz="1100" b="1" spc="-14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a:t>
            </a:r>
            <a:r>
              <a:rPr lang="en-US" sz="1100" b="1" spc="-14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 </a:t>
            </a:r>
            <a:r>
              <a:rPr lang="en-US" sz="1100" b="1" spc="-145"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martie</a:t>
            </a:r>
            <a:r>
              <a:rPr lang="ro-RO" sz="1100" b="1" spc="-13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spc="-13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a:t>
            </a:r>
            <a:r>
              <a:rPr lang="en-US" sz="1100" b="1" spc="-135"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aprilie</a:t>
            </a:r>
            <a:r>
              <a:rPr lang="ro-RO" sz="1100" b="1" spc="-14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100" b="1" spc="-8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a:t>
            </a:r>
            <a:r>
              <a:rPr lang="en-US" sz="1100" b="1" spc="-8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endParaRPr lang="ro-RO" sz="1100" spc="-45" dirty="0">
              <a:latin typeface="Times New Roman" panose="02020603050405020304" pitchFamily="18" charset="0"/>
              <a:ea typeface="Times New Roman" panose="02020603050405020304" pitchFamily="18" charset="0"/>
              <a:cs typeface="Times New Roman" panose="02020603050405020304" pitchFamily="18" charset="0"/>
            </a:endParaRPr>
          </a:p>
          <a:p>
            <a:pPr marL="450850" indent="-180975" algn="just">
              <a:lnSpc>
                <a:spcPct val="115000"/>
              </a:lnSpc>
              <a:buSzPts val="1200"/>
            </a:pPr>
            <a:endParaRPr lang="ro-RO" sz="11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450850" lvl="0" indent="-180975" algn="just">
              <a:lnSpc>
                <a:spcPct val="115000"/>
              </a:lnSpc>
              <a:buSzPts val="1200"/>
            </a:pPr>
            <a:r>
              <a:rPr lang="ro-RO" sz="11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100" spc="-8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o-RO" sz="1100" b="1" spc="-8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a:t>
            </a:r>
            <a:r>
              <a:rPr lang="ro-RO" sz="1100" b="1" spc="-70" dirty="0" smtClean="0">
                <a:latin typeface="Times New Roman" panose="02020603050405020304" pitchFamily="18" charset="0"/>
                <a:ea typeface="Calibri" panose="020F0502020204030204" pitchFamily="34" charset="0"/>
              </a:rPr>
              <a:t>fișarea</a:t>
            </a:r>
            <a:r>
              <a:rPr lang="ro-RO" sz="1100" spc="-70" dirty="0">
                <a:latin typeface="Times New Roman" panose="02020603050405020304" pitchFamily="18" charset="0"/>
                <a:ea typeface="Calibri" panose="020F0502020204030204" pitchFamily="34" charset="0"/>
              </a:rPr>
              <a:t>, la avizierul şi pe pagina web a inspectoratului </a:t>
            </a:r>
            <a:r>
              <a:rPr lang="ro-RO" sz="1100" spc="-70" dirty="0" smtClean="0">
                <a:latin typeface="Times New Roman" panose="02020603050405020304" pitchFamily="18" charset="0"/>
                <a:ea typeface="Calibri" panose="020F0502020204030204" pitchFamily="34" charset="0"/>
              </a:rPr>
              <a:t>şcolar a listelor cu punctajele cadrelor didactice înscrise la etapa de pretransfer                            </a:t>
            </a:r>
            <a:r>
              <a:rPr lang="ro-RO" sz="1100" b="1" spc="-7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Termen: </a:t>
            </a:r>
            <a:r>
              <a:rPr lang="en-US" sz="1100" b="1" spc="-7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a:t>
            </a:r>
            <a:r>
              <a:rPr lang="ro-RO" sz="1100" b="1" spc="-7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spc="-7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april</a:t>
            </a:r>
            <a:r>
              <a:rPr lang="ro-RO" sz="1100" b="1" spc="-7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ie 202</a:t>
            </a:r>
            <a:r>
              <a:rPr lang="en-US" sz="1100" b="1" spc="-7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r>
              <a:rPr lang="ro-RO" sz="1100" spc="-7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ro-RO" sz="1100" spc="-7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450850" indent="-180975" algn="just">
              <a:lnSpc>
                <a:spcPct val="115000"/>
              </a:lnSpc>
              <a:buSzPts val="1200"/>
            </a:pPr>
            <a:r>
              <a:rPr lang="ro-RO" sz="1100" dirty="0" smtClean="0"/>
              <a:t>  - </a:t>
            </a:r>
            <a:r>
              <a:rPr lang="ro-RO" sz="1100" b="1" dirty="0" smtClean="0">
                <a:latin typeface="Times New Roman" panose="02020603050405020304" pitchFamily="18" charset="0"/>
                <a:cs typeface="Times New Roman" panose="02020603050405020304" pitchFamily="18" charset="0"/>
              </a:rPr>
              <a:t>Înregistrarea</a:t>
            </a:r>
            <a:r>
              <a:rPr lang="ro-RO" sz="1100" dirty="0" smtClean="0">
                <a:latin typeface="Times New Roman" panose="02020603050405020304" pitchFamily="18" charset="0"/>
                <a:cs typeface="Times New Roman" panose="02020603050405020304" pitchFamily="18" charset="0"/>
              </a:rPr>
              <a:t> contestațiilor la punctajele acordate 				                    </a:t>
            </a:r>
            <a:r>
              <a:rPr lang="en-US" sz="1100" dirty="0" smtClean="0">
                <a:latin typeface="Times New Roman" panose="02020603050405020304" pitchFamily="18" charset="0"/>
                <a:cs typeface="Times New Roman" panose="02020603050405020304" pitchFamily="18" charset="0"/>
              </a:rPr>
              <a:t>  </a:t>
            </a:r>
            <a:r>
              <a:rPr lang="ro-RO" sz="1100" dirty="0" smtClean="0">
                <a:latin typeface="Times New Roman" panose="02020603050405020304" pitchFamily="18" charset="0"/>
                <a:cs typeface="Times New Roman" panose="02020603050405020304" pitchFamily="18" charset="0"/>
              </a:rPr>
              <a:t>     </a:t>
            </a:r>
            <a:r>
              <a:rPr lang="ro-RO" sz="1100" b="1" spc="-7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Perioada</a:t>
            </a:r>
            <a:r>
              <a:rPr lang="ro-RO" sz="1100" b="1" spc="-7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ro-RO" sz="1100" b="1" spc="-14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8</a:t>
            </a:r>
            <a:r>
              <a:rPr lang="ro-RO" sz="1100" b="1" spc="-13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spc="-13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9</a:t>
            </a:r>
            <a:r>
              <a:rPr lang="ro-RO" sz="1100" b="1" spc="-13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spc="-13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spc="-135"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aprilie</a:t>
            </a:r>
            <a:r>
              <a:rPr lang="ro-RO" sz="11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1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a:t>
            </a:r>
            <a:r>
              <a:rPr lang="en-US" sz="11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endParaRPr lang="ro-RO" sz="1100" dirty="0">
              <a:latin typeface="Times New Roman" panose="02020603050405020304" pitchFamily="18" charset="0"/>
              <a:cs typeface="Times New Roman" panose="02020603050405020304" pitchFamily="18" charset="0"/>
            </a:endParaRPr>
          </a:p>
          <a:p>
            <a:pPr marL="450850" indent="-180975" algn="just">
              <a:lnSpc>
                <a:spcPct val="115000"/>
              </a:lnSpc>
              <a:buSzPts val="1200"/>
            </a:pPr>
            <a:r>
              <a:rPr lang="ro-RO" sz="1100" spc="-8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a:t>
            </a:r>
            <a:r>
              <a:rPr lang="ro-RO" sz="1100" b="1" dirty="0">
                <a:latin typeface="Times New Roman" panose="02020603050405020304" pitchFamily="18" charset="0"/>
                <a:ea typeface="Calibri" panose="020F0502020204030204" pitchFamily="34" charset="0"/>
                <a:cs typeface="Times New Roman" panose="02020603050405020304" pitchFamily="18" charset="0"/>
              </a:rPr>
              <a:t>Soluționarea contestațiilor</a:t>
            </a:r>
            <a:r>
              <a:rPr lang="ro-RO" sz="1100" dirty="0">
                <a:latin typeface="Times New Roman" panose="02020603050405020304" pitchFamily="18" charset="0"/>
                <a:ea typeface="Calibri" panose="020F0502020204030204" pitchFamily="34" charset="0"/>
                <a:cs typeface="Times New Roman" panose="02020603050405020304" pitchFamily="18" charset="0"/>
              </a:rPr>
              <a:t> la punctajele acordate</a:t>
            </a:r>
            <a:r>
              <a:rPr lang="ro-RO" sz="1100" b="1" dirty="0">
                <a:latin typeface="Times New Roman" panose="02020603050405020304" pitchFamily="18" charset="0"/>
                <a:ea typeface="Calibri" panose="020F0502020204030204" pitchFamily="34" charset="0"/>
                <a:cs typeface="Times New Roman" panose="02020603050405020304" pitchFamily="18" charset="0"/>
              </a:rPr>
              <a:t>, în consiliul de administrație al inspectoratului școlar </a:t>
            </a:r>
            <a:r>
              <a:rPr lang="ro-RO" sz="1100" dirty="0">
                <a:latin typeface="Times New Roman" panose="02020603050405020304" pitchFamily="18" charset="0"/>
                <a:ea typeface="Calibri" panose="020F0502020204030204" pitchFamily="34" charset="0"/>
                <a:cs typeface="Times New Roman" panose="02020603050405020304" pitchFamily="18" charset="0"/>
              </a:rPr>
              <a:t>și afișarea punctajelor finale la inspectoratul </a:t>
            </a:r>
            <a:r>
              <a:rPr lang="ro-RO" sz="1100" dirty="0" smtClean="0">
                <a:latin typeface="Times New Roman" panose="02020603050405020304" pitchFamily="18" charset="0"/>
                <a:ea typeface="Calibri" panose="020F0502020204030204" pitchFamily="34" charset="0"/>
                <a:cs typeface="Times New Roman" panose="02020603050405020304" pitchFamily="18" charset="0"/>
              </a:rPr>
              <a:t>școlar							  </a:t>
            </a:r>
            <a:r>
              <a:rPr lang="ro-RO" sz="1100" b="1" spc="-7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100" b="1" spc="-7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Termen: </a:t>
            </a:r>
            <a:r>
              <a:rPr lang="ro-RO" sz="1100" b="1" spc="-7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1100" b="1" spc="-7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0</a:t>
            </a:r>
            <a:r>
              <a:rPr lang="ro-RO" sz="1100" b="1" spc="-7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spc="-7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aprilie</a:t>
            </a:r>
            <a:r>
              <a:rPr lang="en-US" sz="1100" b="1" spc="-7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100" b="1" spc="-7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a:t>
            </a:r>
            <a:r>
              <a:rPr lang="en-US" sz="1100" b="1" spc="-7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r>
              <a:rPr lang="ro-RO" sz="1100" spc="-7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ro-RO" sz="1100" spc="-8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450850" indent="-180975" algn="just">
              <a:lnSpc>
                <a:spcPct val="115000"/>
              </a:lnSpc>
              <a:buSzPts val="1200"/>
            </a:pPr>
            <a:r>
              <a:rPr lang="ro-RO" sz="11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o-RO"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ro-RO" sz="11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D</a:t>
            </a:r>
            <a:r>
              <a:rPr lang="ro-RO" sz="1100" b="1" spc="-70" dirty="0" smtClean="0">
                <a:latin typeface="Times New Roman" panose="02020603050405020304" pitchFamily="18" charset="0"/>
                <a:ea typeface="Calibri" panose="020F0502020204030204" pitchFamily="34" charset="0"/>
              </a:rPr>
              <a:t>esfășurarea</a:t>
            </a:r>
            <a:r>
              <a:rPr lang="ro-RO" sz="1100" spc="-70" dirty="0" smtClean="0">
                <a:latin typeface="Times New Roman" panose="02020603050405020304" pitchFamily="18" charset="0"/>
                <a:ea typeface="Calibri" panose="020F0502020204030204" pitchFamily="34" charset="0"/>
              </a:rPr>
              <a:t> </a:t>
            </a:r>
            <a:r>
              <a:rPr lang="ro-RO" sz="1100" b="1" spc="-70" dirty="0">
                <a:latin typeface="Times New Roman" panose="02020603050405020304" pitchFamily="18" charset="0"/>
                <a:ea typeface="Calibri" panose="020F0502020204030204" pitchFamily="34" charset="0"/>
              </a:rPr>
              <a:t>inspecţiilor speciale </a:t>
            </a:r>
            <a:r>
              <a:rPr lang="ro-RO" sz="1100" spc="-70" dirty="0">
                <a:latin typeface="Times New Roman" panose="02020603050405020304" pitchFamily="18" charset="0"/>
                <a:ea typeface="Calibri" panose="020F0502020204030204" pitchFamily="34" charset="0"/>
              </a:rPr>
              <a:t>la clasă/probelor practice/orale de profil, afișarea rezultatelor la sediul inspectoratului școlar </a:t>
            </a:r>
            <a:r>
              <a:rPr lang="ro-RO" sz="1100" spc="-70" dirty="0" smtClean="0">
                <a:latin typeface="Times New Roman" panose="02020603050405020304" pitchFamily="18" charset="0"/>
                <a:ea typeface="Calibri" panose="020F0502020204030204" pitchFamily="34" charset="0"/>
              </a:rPr>
              <a:t>               </a:t>
            </a:r>
            <a:r>
              <a:rPr lang="ro-RO" sz="1100" dirty="0" smtClean="0">
                <a:latin typeface="Times New Roman" panose="02020603050405020304" pitchFamily="18" charset="0"/>
                <a:cs typeface="Times New Roman" panose="02020603050405020304" pitchFamily="18" charset="0"/>
              </a:rPr>
              <a:t> </a:t>
            </a:r>
            <a:r>
              <a:rPr lang="en-US" sz="1100" dirty="0" smtClean="0">
                <a:latin typeface="Times New Roman" panose="02020603050405020304" pitchFamily="18" charset="0"/>
                <a:cs typeface="Times New Roman" panose="02020603050405020304" pitchFamily="18" charset="0"/>
              </a:rPr>
              <a:t>            </a:t>
            </a:r>
            <a:r>
              <a:rPr lang="ro-RO" sz="1100" b="1" spc="-7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Perioada</a:t>
            </a:r>
            <a:r>
              <a:rPr lang="ro-RO" sz="1100" b="1" spc="-7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ro-RO" sz="1100" b="1" spc="-14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100" b="1" spc="-13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spc="-13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4-11</a:t>
            </a:r>
            <a:r>
              <a:rPr lang="ro-RO" sz="1100" b="1" spc="-7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aprilie</a:t>
            </a:r>
            <a:r>
              <a:rPr lang="ro-RO" sz="11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1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a:t>
            </a:r>
            <a:r>
              <a:rPr lang="en-US" sz="11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endParaRPr lang="ro-RO" sz="1100" dirty="0"/>
          </a:p>
          <a:p>
            <a:pPr marL="450850" indent="-180975" algn="just">
              <a:lnSpc>
                <a:spcPct val="115000"/>
              </a:lnSpc>
              <a:buSzPts val="1200"/>
            </a:pPr>
            <a:endParaRPr lang="ro-RO" sz="11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450850" indent="-180975" algn="just">
              <a:lnSpc>
                <a:spcPct val="115000"/>
              </a:lnSpc>
              <a:buSzPts val="1200"/>
            </a:pPr>
            <a:endParaRPr lang="ro-RO" sz="11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450850" indent="-180975" algn="just">
              <a:lnSpc>
                <a:spcPct val="115000"/>
              </a:lnSpc>
              <a:buSzPts val="1200"/>
            </a:pPr>
            <a:r>
              <a:rPr lang="ro-RO" sz="11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Depunerea</a:t>
            </a:r>
            <a:r>
              <a:rPr lang="ro-RO" sz="1100" b="1" spc="-70" dirty="0" smtClean="0">
                <a:latin typeface="Times New Roman" panose="02020603050405020304" pitchFamily="18" charset="0"/>
                <a:ea typeface="Calibri" panose="020F0502020204030204" pitchFamily="34" charset="0"/>
              </a:rPr>
              <a:t>, </a:t>
            </a:r>
            <a:r>
              <a:rPr lang="ro-RO" sz="1100" b="1" spc="-70" dirty="0">
                <a:latin typeface="Times New Roman" panose="02020603050405020304" pitchFamily="18" charset="0"/>
                <a:ea typeface="Calibri" panose="020F0502020204030204" pitchFamily="34" charset="0"/>
              </a:rPr>
              <a:t>la unităţile de învăţământ</a:t>
            </a:r>
            <a:r>
              <a:rPr lang="ro-RO" sz="1100" spc="-70" dirty="0">
                <a:latin typeface="Times New Roman" panose="02020603050405020304" pitchFamily="18" charset="0"/>
                <a:ea typeface="Calibri" panose="020F0502020204030204" pitchFamily="34" charset="0"/>
              </a:rPr>
              <a:t>, a cererilor, însoțite de documentele precizate în acestea, de </a:t>
            </a:r>
            <a:r>
              <a:rPr lang="ro-RO" sz="1100" spc="-70" dirty="0" smtClean="0">
                <a:latin typeface="Times New Roman" panose="02020603050405020304" pitchFamily="18" charset="0"/>
                <a:ea typeface="Calibri" panose="020F0502020204030204" pitchFamily="34" charset="0"/>
              </a:rPr>
              <a:t>către </a:t>
            </a:r>
            <a:r>
              <a:rPr lang="ro-RO" sz="1100" spc="-70" dirty="0">
                <a:latin typeface="Times New Roman" panose="02020603050405020304" pitchFamily="18" charset="0"/>
                <a:ea typeface="Calibri" panose="020F0502020204030204" pitchFamily="34" charset="0"/>
              </a:rPr>
              <a:t>cadrele didactice care solicită p</a:t>
            </a:r>
            <a:r>
              <a:rPr lang="ro-RO" sz="1100" spc="-45" dirty="0">
                <a:latin typeface="Times New Roman" panose="02020603050405020304" pitchFamily="18" charset="0"/>
                <a:ea typeface="Times New Roman" panose="02020603050405020304" pitchFamily="18" charset="0"/>
                <a:cs typeface="Times New Roman" panose="02020603050405020304" pitchFamily="18" charset="0"/>
              </a:rPr>
              <a:t>retransfer </a:t>
            </a:r>
            <a:endParaRPr lang="ro-RO" sz="1100" spc="-45"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450850" indent="-180975" algn="just">
              <a:lnSpc>
                <a:spcPct val="115000"/>
              </a:lnSpc>
              <a:buSzPts val="1200"/>
            </a:pPr>
            <a:r>
              <a:rPr lang="ro-RO" sz="1100" b="1" spc="-4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100" b="1" spc="-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spc="-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100" b="1" spc="-7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Perioada</a:t>
            </a:r>
            <a:r>
              <a:rPr lang="ro-RO" sz="1100" b="1" spc="-7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ro-RO" sz="1100" b="1" spc="-14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a:t>
            </a:r>
            <a:r>
              <a:rPr lang="ro-RO" sz="1100" b="1" spc="-13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spc="-13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ro-RO" sz="1100" b="1" spc="-13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a:t>
            </a:r>
            <a:r>
              <a:rPr lang="en-US" sz="1100" b="1" spc="-135"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aprilie</a:t>
            </a:r>
            <a:r>
              <a:rPr lang="ro-RO" sz="11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1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a:t>
            </a:r>
            <a:r>
              <a:rPr lang="en-US" sz="11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endParaRPr lang="ro-RO" sz="1100" dirty="0"/>
          </a:p>
          <a:p>
            <a:pPr marL="450850" indent="-180975" algn="just">
              <a:lnSpc>
                <a:spcPct val="115000"/>
              </a:lnSpc>
              <a:buSzPts val="1200"/>
            </a:pPr>
            <a:r>
              <a:rPr lang="ro-RO"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a:t>
            </a:r>
            <a:r>
              <a:rPr lang="ro-RO" sz="11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a:t>
            </a:r>
            <a:r>
              <a:rPr lang="ro-RO" sz="1100" b="1" spc="-70" dirty="0" smtClean="0">
                <a:latin typeface="Times New Roman" panose="02020603050405020304" pitchFamily="18" charset="0"/>
                <a:ea typeface="Calibri" panose="020F0502020204030204" pitchFamily="34" charset="0"/>
              </a:rPr>
              <a:t>naliza</a:t>
            </a:r>
            <a:r>
              <a:rPr lang="ro-RO" sz="1100" spc="-70" dirty="0">
                <a:latin typeface="Times New Roman" panose="02020603050405020304" pitchFamily="18" charset="0"/>
                <a:ea typeface="Calibri" panose="020F0502020204030204" pitchFamily="34" charset="0"/>
              </a:rPr>
              <a:t>, în </a:t>
            </a:r>
            <a:r>
              <a:rPr lang="ro-RO" sz="1100" b="1" spc="-70" dirty="0">
                <a:latin typeface="Times New Roman" panose="02020603050405020304" pitchFamily="18" charset="0"/>
                <a:ea typeface="Calibri" panose="020F0502020204030204" pitchFamily="34" charset="0"/>
              </a:rPr>
              <a:t>consiliile de administrație ale unităților de învățământ</a:t>
            </a:r>
            <a:r>
              <a:rPr lang="ro-RO" sz="1100" spc="-70" dirty="0">
                <a:latin typeface="Times New Roman" panose="02020603050405020304" pitchFamily="18" charset="0"/>
                <a:ea typeface="Calibri" panose="020F0502020204030204" pitchFamily="34" charset="0"/>
              </a:rPr>
              <a:t>, a solicitărilor depuse de cadrele didactice și comunicarea </a:t>
            </a:r>
            <a:r>
              <a:rPr lang="ro-RO" sz="1100" spc="-70" dirty="0" smtClean="0">
                <a:latin typeface="Times New Roman" panose="02020603050405020304" pitchFamily="18" charset="0"/>
                <a:ea typeface="Calibri" panose="020F0502020204030204" pitchFamily="34" charset="0"/>
              </a:rPr>
              <a:t>hotărârii, </a:t>
            </a:r>
            <a:r>
              <a:rPr lang="ro-RO" sz="1100" spc="-70" dirty="0">
                <a:latin typeface="Times New Roman" panose="02020603050405020304" pitchFamily="18" charset="0"/>
                <a:ea typeface="Calibri" panose="020F0502020204030204" pitchFamily="34" charset="0"/>
              </a:rPr>
              <a:t>cadrelor didactice și inspectoratului </a:t>
            </a:r>
            <a:r>
              <a:rPr lang="ro-RO" sz="1100" spc="-70" dirty="0" smtClean="0">
                <a:latin typeface="Times New Roman" panose="02020603050405020304" pitchFamily="18" charset="0"/>
                <a:ea typeface="Calibri" panose="020F0502020204030204" pitchFamily="34" charset="0"/>
              </a:rPr>
              <a:t>școlar								      </a:t>
            </a:r>
            <a:r>
              <a:rPr lang="ro-RO" sz="1100" b="1" spc="-7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Termen</a:t>
            </a:r>
            <a:r>
              <a:rPr lang="ro-RO" sz="1100" b="1" spc="-7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spc="-7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12</a:t>
            </a:r>
            <a:r>
              <a:rPr lang="ro-RO" sz="1100" b="1" spc="-7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aprilie 202</a:t>
            </a:r>
            <a:r>
              <a:rPr lang="en-US" sz="1100" b="1" spc="-7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r>
              <a:rPr lang="ro-RO" sz="1100" spc="-7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ro-RO" sz="1100" dirty="0"/>
          </a:p>
          <a:p>
            <a:pPr marL="450850" indent="-180975" algn="just">
              <a:lnSpc>
                <a:spcPct val="115000"/>
              </a:lnSpc>
              <a:buSzPts val="1200"/>
            </a:pPr>
            <a:r>
              <a:rPr lang="ro-RO"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o-RO" sz="11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Depunerea contestațiilor </a:t>
            </a:r>
            <a:r>
              <a:rPr lang="ro-RO" sz="1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la I.S.J. </a:t>
            </a:r>
            <a:r>
              <a:rPr lang="ro-RO"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Iași</a:t>
            </a:r>
            <a:r>
              <a:rPr lang="en-US"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o-RO"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privind acordul</a:t>
            </a:r>
            <a:r>
              <a:rPr lang="en-US"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a:t>
            </a:r>
            <a:r>
              <a:rPr lang="en-US" sz="11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refuzul</a:t>
            </a:r>
            <a:r>
              <a:rPr lang="ro-RO"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o-RO" sz="1100" b="1" spc="-7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Perioada</a:t>
            </a:r>
            <a:r>
              <a:rPr lang="ro-RO" sz="1100" b="1" spc="-7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ro-RO" sz="1100" b="1" spc="-14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1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11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a:t>
            </a:r>
            <a:r>
              <a:rPr lang="ro-RO" sz="1100" b="1" spc="-13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- 1</a:t>
            </a:r>
            <a:r>
              <a:rPr lang="en-US" sz="1100" b="1" spc="-13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a:t>
            </a:r>
            <a:r>
              <a:rPr lang="ro-RO" sz="1100" b="1" spc="-7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100" b="1" spc="-7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aprilie</a:t>
            </a:r>
            <a:r>
              <a:rPr lang="ro-RO" sz="1100" b="1" spc="-14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1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a:t>
            </a:r>
            <a:r>
              <a:rPr lang="en-US" sz="11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endParaRPr lang="ro-RO" sz="1100" dirty="0"/>
          </a:p>
          <a:p>
            <a:pPr marL="450850" indent="-180975" algn="just">
              <a:lnSpc>
                <a:spcPct val="115000"/>
              </a:lnSpc>
              <a:buSzPts val="1200"/>
            </a:pPr>
            <a:r>
              <a:rPr lang="ro-RO" sz="11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Soluționarea contestațiilor </a:t>
            </a:r>
            <a:r>
              <a:rPr lang="en-US" sz="11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o-RO"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o-RO" sz="1100" b="1" spc="-7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Perioada</a:t>
            </a:r>
            <a:r>
              <a:rPr lang="ro-RO" sz="1100" b="1" spc="-7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ro-RO" sz="1100" b="1" spc="-14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1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11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a:t>
            </a:r>
            <a:r>
              <a:rPr lang="ro-RO" sz="1100" b="1" spc="-13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100" b="1" spc="-13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b="1" spc="-13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18</a:t>
            </a:r>
            <a:r>
              <a:rPr lang="ro-RO" sz="1100" b="1" spc="-7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100" b="1" spc="-7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aprilie</a:t>
            </a:r>
            <a:r>
              <a:rPr lang="ro-RO" sz="1100" b="1" spc="-14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1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a:t>
            </a:r>
            <a:r>
              <a:rPr lang="en-US" sz="11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endParaRPr lang="ro-RO" sz="11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450850" indent="-180975" algn="just">
              <a:lnSpc>
                <a:spcPct val="115000"/>
              </a:lnSpc>
              <a:buSzPts val="1200"/>
            </a:pPr>
            <a:endParaRPr lang="ro-RO" sz="1100" b="1" spc="-8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450850" indent="-180975" algn="just">
              <a:lnSpc>
                <a:spcPct val="115000"/>
              </a:lnSpc>
              <a:buSzPts val="1200"/>
            </a:pPr>
            <a:endParaRPr lang="ro-RO" sz="11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300"/>
              </a:spcAft>
              <a:buSzPts val="1200"/>
              <a:buFont typeface="Wingdings" panose="05000000000000000000" pitchFamily="2" charset="2"/>
              <a:buChar char=""/>
              <a:tabLst>
                <a:tab pos="167640" algn="l"/>
              </a:tabLst>
            </a:pPr>
            <a:r>
              <a:rPr lang="ro-RO" b="1" spc="-70" dirty="0" smtClean="0">
                <a:latin typeface="Times New Roman" panose="02020603050405020304" pitchFamily="18" charset="0"/>
                <a:ea typeface="Calibri" panose="020F0502020204030204" pitchFamily="34" charset="0"/>
                <a:cs typeface="Times New Roman" panose="02020603050405020304" pitchFamily="18" charset="0"/>
              </a:rPr>
              <a:t>Şedințe </a:t>
            </a:r>
            <a:r>
              <a:rPr lang="ro-RO" b="1" spc="-70" dirty="0">
                <a:latin typeface="Times New Roman" panose="02020603050405020304" pitchFamily="18" charset="0"/>
                <a:ea typeface="Calibri" panose="020F0502020204030204" pitchFamily="34" charset="0"/>
                <a:cs typeface="Times New Roman" panose="02020603050405020304" pitchFamily="18" charset="0"/>
              </a:rPr>
              <a:t>publice de repartizare.     </a:t>
            </a:r>
            <a:r>
              <a:rPr lang="ro-RO"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spc="-75"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Zilele</a:t>
            </a:r>
            <a:r>
              <a:rPr lang="ro-RO" b="1" spc="-7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ro-RO" b="1" spc="-14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b="1" spc="-14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9 </a:t>
            </a:r>
            <a:r>
              <a:rPr lang="en-US" b="1" spc="-14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şi</a:t>
            </a:r>
            <a:r>
              <a:rPr lang="en-US" b="1" spc="-14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b="1" spc="-5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b="1" spc="-5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ro-RO" b="1" spc="-14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b="1" spc="-7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aprilie</a:t>
            </a:r>
            <a:r>
              <a:rPr lang="ro-RO" b="1" spc="-14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b="1" spc="-8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202</a:t>
            </a:r>
            <a:r>
              <a:rPr lang="en-US" b="1" spc="-8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endParaRPr lang="ro-RO" b="1" spc="-8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0850" indent="-180975" algn="just">
              <a:lnSpc>
                <a:spcPct val="115000"/>
              </a:lnSpc>
              <a:buSzPts val="1200"/>
            </a:pPr>
            <a:r>
              <a:rPr lang="ro-RO" sz="11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a:t>
            </a:r>
            <a:r>
              <a:rPr lang="en-US" sz="1100" b="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Înregistrarea</a:t>
            </a:r>
            <a:r>
              <a:rPr lang="ro-RO" sz="11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o-RO" sz="11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contestațiilor </a:t>
            </a:r>
            <a:r>
              <a:rPr lang="ro-RO" sz="1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privind </a:t>
            </a:r>
            <a:r>
              <a:rPr lang="ro-RO"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modul de soluționare a cererilor de pretransfer </a:t>
            </a:r>
            <a:r>
              <a:rPr lang="ro-RO" sz="1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o-RO"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o-RO" sz="1100" b="1" spc="-7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Perioada:</a:t>
            </a:r>
            <a:r>
              <a:rPr lang="ro-RO" sz="1100" b="1" spc="-14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1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11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ro-RO" sz="1100" b="1" spc="-13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100" b="1" spc="-13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100" b="1" spc="-13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1100" b="1" spc="-13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ro-RO" sz="1100" b="1" spc="-7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100" b="1" spc="-7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aprilie</a:t>
            </a:r>
            <a:r>
              <a:rPr lang="ro-RO" sz="1100" b="1" spc="-14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1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a:t>
            </a:r>
            <a:r>
              <a:rPr lang="en-US" sz="11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endParaRPr lang="ro-RO" sz="1100" dirty="0">
              <a:latin typeface="Times New Roman" panose="02020603050405020304" pitchFamily="18" charset="0"/>
              <a:cs typeface="Times New Roman" panose="02020603050405020304" pitchFamily="18" charset="0"/>
            </a:endParaRPr>
          </a:p>
          <a:p>
            <a:pPr marL="450850" indent="-180975" algn="just">
              <a:lnSpc>
                <a:spcPct val="115000"/>
              </a:lnSpc>
              <a:buSzPts val="1200"/>
            </a:pPr>
            <a:r>
              <a:rPr lang="ro-RO" sz="11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Soluționarea contestațiilor </a:t>
            </a:r>
            <a:r>
              <a:rPr lang="ro-RO" sz="11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și reactualizarea listei posturilor</a:t>
            </a:r>
            <a:r>
              <a:rPr lang="ro-RO" sz="1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o-RO"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o-RO" sz="1100" b="1" spc="-7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Termen</a:t>
            </a:r>
            <a:r>
              <a:rPr lang="ro-RO" sz="1100" b="1" spc="-7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100" b="1" spc="-7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1100" b="1" spc="-7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r>
              <a:rPr lang="ro-RO" sz="1100" b="1" spc="-7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100" b="1" spc="-7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aprilie </a:t>
            </a:r>
            <a:r>
              <a:rPr lang="ro-RO" sz="1100" b="1" spc="-7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a:t>
            </a:r>
            <a:r>
              <a:rPr lang="en-US" sz="1100" b="1" spc="-7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endParaRPr lang="ro-RO" sz="1100" b="1" spc="-8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spcAft>
                <a:spcPts val="300"/>
              </a:spcAft>
              <a:buSzPts val="1200"/>
              <a:tabLst>
                <a:tab pos="167640" algn="l"/>
              </a:tabLst>
            </a:pPr>
            <a:endParaRPr lang="ro-RO" sz="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4888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77687"/>
            <a:ext cx="8804564" cy="4923656"/>
          </a:xfrm>
          <a:prstGeom prst="rect">
            <a:avLst/>
          </a:prstGeom>
        </p:spPr>
        <p:txBody>
          <a:bodyPr wrap="square">
            <a:spAutoFit/>
          </a:bodyPr>
          <a:lstStyle/>
          <a:p>
            <a:pPr marL="342900" indent="-342900" algn="just">
              <a:lnSpc>
                <a:spcPct val="115000"/>
              </a:lnSpc>
              <a:buSzPts val="1200"/>
              <a:buFont typeface="Wingdings" panose="05000000000000000000" pitchFamily="2" charset="2"/>
              <a:buChar char=""/>
            </a:pPr>
            <a:r>
              <a:rPr lang="ro-RO" b="1" spc="-45" dirty="0">
                <a:latin typeface="Times New Roman" panose="02020603050405020304" pitchFamily="18" charset="0"/>
                <a:ea typeface="Times New Roman" panose="02020603050405020304" pitchFamily="18" charset="0"/>
                <a:cs typeface="Times New Roman" panose="02020603050405020304" pitchFamily="18" charset="0"/>
              </a:rPr>
              <a:t>Continuitatea la suplinire, </a:t>
            </a:r>
            <a:r>
              <a:rPr lang="ro-RO" spc="-45" dirty="0">
                <a:latin typeface="Times New Roman" panose="02020603050405020304" pitchFamily="18" charset="0"/>
                <a:ea typeface="Times New Roman" panose="02020603050405020304" pitchFamily="18" charset="0"/>
                <a:cs typeface="Times New Roman" panose="02020603050405020304" pitchFamily="18" charset="0"/>
              </a:rPr>
              <a:t>pentru cadrele didactice </a:t>
            </a:r>
            <a:r>
              <a:rPr lang="ro-RO" spc="-70" dirty="0">
                <a:latin typeface="Times New Roman" panose="02020603050405020304" pitchFamily="18" charset="0"/>
                <a:ea typeface="Calibri" panose="020F0502020204030204" pitchFamily="34" charset="0"/>
                <a:cs typeface="Times New Roman" panose="02020603050405020304" pitchFamily="18" charset="0"/>
              </a:rPr>
              <a:t>angajate</a:t>
            </a:r>
            <a:r>
              <a:rPr lang="ro-RO" spc="-35" dirty="0">
                <a:latin typeface="Times New Roman" panose="02020603050405020304" pitchFamily="18" charset="0"/>
                <a:ea typeface="Calibri" panose="020F0502020204030204" pitchFamily="34" charset="0"/>
                <a:cs typeface="Times New Roman" panose="02020603050405020304" pitchFamily="18" charset="0"/>
              </a:rPr>
              <a:t> </a:t>
            </a:r>
            <a:r>
              <a:rPr lang="ro-RO" spc="-40" dirty="0">
                <a:latin typeface="Times New Roman" panose="02020603050405020304" pitchFamily="18" charset="0"/>
                <a:ea typeface="Calibri" panose="020F0502020204030204" pitchFamily="34" charset="0"/>
                <a:cs typeface="Times New Roman" panose="02020603050405020304" pitchFamily="18" charset="0"/>
              </a:rPr>
              <a:t>pe</a:t>
            </a:r>
            <a:r>
              <a:rPr lang="ro-RO" spc="-55" dirty="0">
                <a:latin typeface="Times New Roman" panose="02020603050405020304" pitchFamily="18" charset="0"/>
                <a:ea typeface="Calibri" panose="020F0502020204030204" pitchFamily="34" charset="0"/>
                <a:cs typeface="Times New Roman" panose="02020603050405020304" pitchFamily="18" charset="0"/>
              </a:rPr>
              <a:t> </a:t>
            </a:r>
            <a:r>
              <a:rPr lang="ro-RO" spc="-70" dirty="0">
                <a:latin typeface="Times New Roman" panose="02020603050405020304" pitchFamily="18" charset="0"/>
                <a:ea typeface="Calibri" panose="020F0502020204030204" pitchFamily="34" charset="0"/>
                <a:cs typeface="Times New Roman" panose="02020603050405020304" pitchFamily="18" charset="0"/>
              </a:rPr>
              <a:t>perioadă</a:t>
            </a:r>
            <a:r>
              <a:rPr lang="ro-RO" spc="-55" dirty="0">
                <a:latin typeface="Times New Roman" panose="02020603050405020304" pitchFamily="18" charset="0"/>
                <a:ea typeface="Calibri" panose="020F0502020204030204" pitchFamily="34" charset="0"/>
                <a:cs typeface="Times New Roman" panose="02020603050405020304" pitchFamily="18" charset="0"/>
              </a:rPr>
              <a:t> </a:t>
            </a:r>
            <a:r>
              <a:rPr lang="ro-RO" spc="-70" dirty="0">
                <a:latin typeface="Times New Roman" panose="02020603050405020304" pitchFamily="18" charset="0"/>
                <a:ea typeface="Calibri" panose="020F0502020204030204" pitchFamily="34" charset="0"/>
                <a:cs typeface="Times New Roman" panose="02020603050405020304" pitchFamily="18" charset="0"/>
              </a:rPr>
              <a:t>determinată,</a:t>
            </a:r>
            <a:r>
              <a:rPr lang="ro-RO" spc="-50" dirty="0">
                <a:latin typeface="Times New Roman" panose="02020603050405020304" pitchFamily="18" charset="0"/>
                <a:ea typeface="Calibri" panose="020F0502020204030204" pitchFamily="34" charset="0"/>
                <a:cs typeface="Times New Roman" panose="02020603050405020304" pitchFamily="18" charset="0"/>
              </a:rPr>
              <a:t> </a:t>
            </a:r>
            <a:r>
              <a:rPr lang="ro-RO" spc="-60" dirty="0">
                <a:latin typeface="Times New Roman" panose="02020603050405020304" pitchFamily="18" charset="0"/>
                <a:ea typeface="Calibri" panose="020F0502020204030204" pitchFamily="34" charset="0"/>
                <a:cs typeface="Times New Roman" panose="02020603050405020304" pitchFamily="18" charset="0"/>
              </a:rPr>
              <a:t>care</a:t>
            </a:r>
            <a:r>
              <a:rPr lang="ro-RO" spc="-45" dirty="0">
                <a:latin typeface="Times New Roman" panose="02020603050405020304" pitchFamily="18" charset="0"/>
                <a:ea typeface="Calibri" panose="020F0502020204030204" pitchFamily="34" charset="0"/>
                <a:cs typeface="Times New Roman" panose="02020603050405020304" pitchFamily="18" charset="0"/>
              </a:rPr>
              <a:t> </a:t>
            </a:r>
            <a:r>
              <a:rPr lang="ro-RO" spc="-40" dirty="0">
                <a:latin typeface="Times New Roman" panose="02020603050405020304" pitchFamily="18" charset="0"/>
                <a:ea typeface="Calibri" panose="020F0502020204030204" pitchFamily="34" charset="0"/>
                <a:cs typeface="Times New Roman" panose="02020603050405020304" pitchFamily="18" charset="0"/>
              </a:rPr>
              <a:t>au</a:t>
            </a:r>
            <a:r>
              <a:rPr lang="ro-RO" spc="-55" dirty="0">
                <a:latin typeface="Times New Roman" panose="02020603050405020304" pitchFamily="18" charset="0"/>
                <a:ea typeface="Calibri" panose="020F0502020204030204" pitchFamily="34" charset="0"/>
                <a:cs typeface="Times New Roman" panose="02020603050405020304" pitchFamily="18" charset="0"/>
              </a:rPr>
              <a:t> </a:t>
            </a:r>
            <a:r>
              <a:rPr lang="ro-RO" spc="-70" dirty="0">
                <a:latin typeface="Times New Roman" panose="02020603050405020304" pitchFamily="18" charset="0"/>
                <a:ea typeface="Calibri" panose="020F0502020204030204" pitchFamily="34" charset="0"/>
                <a:cs typeface="Times New Roman" panose="02020603050405020304" pitchFamily="18" charset="0"/>
              </a:rPr>
              <a:t>dobândit</a:t>
            </a:r>
            <a:r>
              <a:rPr lang="ro-RO" spc="-50" dirty="0">
                <a:latin typeface="Times New Roman" panose="02020603050405020304" pitchFamily="18" charset="0"/>
                <a:ea typeface="Calibri" panose="020F0502020204030204" pitchFamily="34" charset="0"/>
                <a:cs typeface="Times New Roman" panose="02020603050405020304" pitchFamily="18" charset="0"/>
              </a:rPr>
              <a:t> </a:t>
            </a:r>
            <a:r>
              <a:rPr lang="ro-RO" spc="-55" dirty="0">
                <a:latin typeface="Times New Roman" panose="02020603050405020304" pitchFamily="18" charset="0"/>
                <a:ea typeface="Calibri" panose="020F0502020204030204" pitchFamily="34" charset="0"/>
                <a:cs typeface="Times New Roman" panose="02020603050405020304" pitchFamily="18" charset="0"/>
              </a:rPr>
              <a:t>cel </a:t>
            </a:r>
            <a:r>
              <a:rPr lang="ro-RO" spc="-60" dirty="0">
                <a:latin typeface="Times New Roman" panose="02020603050405020304" pitchFamily="18" charset="0"/>
                <a:ea typeface="Calibri" panose="020F0502020204030204" pitchFamily="34" charset="0"/>
                <a:cs typeface="Times New Roman" panose="02020603050405020304" pitchFamily="18" charset="0"/>
              </a:rPr>
              <a:t>puţin</a:t>
            </a:r>
            <a:r>
              <a:rPr lang="ro-RO" spc="-55" dirty="0">
                <a:latin typeface="Times New Roman" panose="02020603050405020304" pitchFamily="18" charset="0"/>
                <a:ea typeface="Calibri" panose="020F0502020204030204" pitchFamily="34" charset="0"/>
                <a:cs typeface="Times New Roman" panose="02020603050405020304" pitchFamily="18" charset="0"/>
              </a:rPr>
              <a:t> </a:t>
            </a:r>
            <a:r>
              <a:rPr lang="ro-RO" spc="-70" dirty="0">
                <a:latin typeface="Times New Roman" panose="02020603050405020304" pitchFamily="18" charset="0"/>
                <a:ea typeface="Calibri" panose="020F0502020204030204" pitchFamily="34" charset="0"/>
                <a:cs typeface="Times New Roman" panose="02020603050405020304" pitchFamily="18" charset="0"/>
              </a:rPr>
              <a:t>definitivarea</a:t>
            </a:r>
            <a:r>
              <a:rPr lang="ro-RO" spc="-50" dirty="0">
                <a:latin typeface="Times New Roman" panose="02020603050405020304" pitchFamily="18" charset="0"/>
                <a:ea typeface="Calibri" panose="020F0502020204030204" pitchFamily="34" charset="0"/>
                <a:cs typeface="Times New Roman" panose="02020603050405020304" pitchFamily="18" charset="0"/>
              </a:rPr>
              <a:t> </a:t>
            </a:r>
            <a:r>
              <a:rPr lang="ro-RO" spc="-40" dirty="0">
                <a:latin typeface="Times New Roman" panose="02020603050405020304" pitchFamily="18" charset="0"/>
                <a:ea typeface="Calibri" panose="020F0502020204030204" pitchFamily="34" charset="0"/>
                <a:cs typeface="Times New Roman" panose="02020603050405020304" pitchFamily="18" charset="0"/>
              </a:rPr>
              <a:t>în</a:t>
            </a:r>
            <a:r>
              <a:rPr lang="ro-RO" spc="-45" dirty="0">
                <a:latin typeface="Times New Roman" panose="02020603050405020304" pitchFamily="18" charset="0"/>
                <a:ea typeface="Calibri" panose="020F0502020204030204" pitchFamily="34" charset="0"/>
                <a:cs typeface="Times New Roman" panose="02020603050405020304" pitchFamily="18" charset="0"/>
              </a:rPr>
              <a:t> </a:t>
            </a:r>
            <a:r>
              <a:rPr lang="ro-RO" spc="-70" dirty="0">
                <a:latin typeface="Times New Roman" panose="02020603050405020304" pitchFamily="18" charset="0"/>
                <a:ea typeface="Calibri" panose="020F0502020204030204" pitchFamily="34" charset="0"/>
                <a:cs typeface="Times New Roman" panose="02020603050405020304" pitchFamily="18" charset="0"/>
              </a:rPr>
              <a:t>învăţământ,</a:t>
            </a:r>
            <a:r>
              <a:rPr lang="ro-RO" spc="-55" dirty="0">
                <a:latin typeface="Times New Roman" panose="02020603050405020304" pitchFamily="18" charset="0"/>
                <a:ea typeface="Calibri" panose="020F0502020204030204" pitchFamily="34" charset="0"/>
                <a:cs typeface="Times New Roman" panose="02020603050405020304" pitchFamily="18" charset="0"/>
              </a:rPr>
              <a:t> </a:t>
            </a:r>
            <a:r>
              <a:rPr lang="ro-RO" spc="-40" dirty="0">
                <a:latin typeface="Times New Roman" panose="02020603050405020304" pitchFamily="18" charset="0"/>
                <a:ea typeface="Calibri" panose="020F0502020204030204" pitchFamily="34" charset="0"/>
                <a:cs typeface="Times New Roman" panose="02020603050405020304" pitchFamily="18" charset="0"/>
              </a:rPr>
              <a:t>în</a:t>
            </a:r>
            <a:r>
              <a:rPr lang="ro-RO" spc="-50" dirty="0">
                <a:latin typeface="Times New Roman" panose="02020603050405020304" pitchFamily="18" charset="0"/>
                <a:ea typeface="Calibri" panose="020F0502020204030204" pitchFamily="34" charset="0"/>
                <a:cs typeface="Times New Roman" panose="02020603050405020304" pitchFamily="18" charset="0"/>
              </a:rPr>
              <a:t> </a:t>
            </a:r>
            <a:r>
              <a:rPr lang="ro-RO" spc="-60" dirty="0">
                <a:latin typeface="Times New Roman" panose="02020603050405020304" pitchFamily="18" charset="0"/>
                <a:ea typeface="Calibri" panose="020F0502020204030204" pitchFamily="34" charset="0"/>
                <a:cs typeface="Times New Roman" panose="02020603050405020304" pitchFamily="18" charset="0"/>
              </a:rPr>
              <a:t>baza</a:t>
            </a:r>
            <a:r>
              <a:rPr lang="ro-RO" spc="-35" dirty="0">
                <a:latin typeface="Times New Roman" panose="02020603050405020304" pitchFamily="18" charset="0"/>
                <a:ea typeface="Calibri" panose="020F0502020204030204" pitchFamily="34" charset="0"/>
                <a:cs typeface="Times New Roman" panose="02020603050405020304" pitchFamily="18" charset="0"/>
              </a:rPr>
              <a:t> </a:t>
            </a:r>
            <a:r>
              <a:rPr lang="ro-RO" spc="-65" dirty="0">
                <a:latin typeface="Times New Roman" panose="02020603050405020304" pitchFamily="18" charset="0"/>
                <a:ea typeface="Calibri" panose="020F0502020204030204" pitchFamily="34" charset="0"/>
                <a:cs typeface="Times New Roman" panose="02020603050405020304" pitchFamily="18" charset="0"/>
              </a:rPr>
              <a:t>notei</a:t>
            </a:r>
            <a:r>
              <a:rPr lang="ro-RO" spc="-55" dirty="0">
                <a:latin typeface="Times New Roman" panose="02020603050405020304" pitchFamily="18" charset="0"/>
                <a:ea typeface="Calibri" panose="020F0502020204030204" pitchFamily="34" charset="0"/>
                <a:cs typeface="Times New Roman" panose="02020603050405020304" pitchFamily="18" charset="0"/>
              </a:rPr>
              <a:t> sau</a:t>
            </a:r>
            <a:r>
              <a:rPr lang="ro-RO" spc="-45" dirty="0">
                <a:latin typeface="Times New Roman" panose="02020603050405020304" pitchFamily="18" charset="0"/>
                <a:ea typeface="Calibri" panose="020F0502020204030204" pitchFamily="34" charset="0"/>
                <a:cs typeface="Times New Roman" panose="02020603050405020304" pitchFamily="18" charset="0"/>
              </a:rPr>
              <a:t> </a:t>
            </a:r>
            <a:r>
              <a:rPr lang="ro-RO" spc="-70" dirty="0">
                <a:latin typeface="Times New Roman" panose="02020603050405020304" pitchFamily="18" charset="0"/>
                <a:ea typeface="Calibri" panose="020F0502020204030204" pitchFamily="34" charset="0"/>
                <a:cs typeface="Times New Roman" panose="02020603050405020304" pitchFamily="18" charset="0"/>
              </a:rPr>
              <a:t>mediei</a:t>
            </a:r>
            <a:r>
              <a:rPr lang="ro-RO" spc="-55" dirty="0">
                <a:latin typeface="Times New Roman" panose="02020603050405020304" pitchFamily="18" charset="0"/>
                <a:ea typeface="Calibri" panose="020F0502020204030204" pitchFamily="34" charset="0"/>
                <a:cs typeface="Times New Roman" panose="02020603050405020304" pitchFamily="18" charset="0"/>
              </a:rPr>
              <a:t> </a:t>
            </a:r>
            <a:r>
              <a:rPr lang="ro-RO" spc="-35" dirty="0">
                <a:latin typeface="Times New Roman" panose="02020603050405020304" pitchFamily="18" charset="0"/>
                <a:ea typeface="Calibri" panose="020F0502020204030204" pitchFamily="34" charset="0"/>
                <a:cs typeface="Times New Roman" panose="02020603050405020304" pitchFamily="18" charset="0"/>
              </a:rPr>
              <a:t>de</a:t>
            </a:r>
            <a:r>
              <a:rPr lang="ro-RO" spc="525" dirty="0">
                <a:latin typeface="Times New Roman" panose="02020603050405020304" pitchFamily="18" charset="0"/>
                <a:ea typeface="Calibri" panose="020F0502020204030204" pitchFamily="34" charset="0"/>
                <a:cs typeface="Times New Roman" panose="02020603050405020304" pitchFamily="18" charset="0"/>
              </a:rPr>
              <a:t> </a:t>
            </a:r>
            <a:r>
              <a:rPr lang="ro-RO" spc="-75" dirty="0">
                <a:latin typeface="Times New Roman" panose="02020603050405020304" pitchFamily="18" charset="0"/>
                <a:ea typeface="Calibri" panose="020F0502020204030204" pitchFamily="34" charset="0"/>
                <a:cs typeface="Times New Roman" panose="02020603050405020304" pitchFamily="18" charset="0"/>
              </a:rPr>
              <a:t>repartizare</a:t>
            </a:r>
            <a:r>
              <a:rPr lang="ro-RO" spc="90" dirty="0">
                <a:latin typeface="Times New Roman" panose="02020603050405020304" pitchFamily="18" charset="0"/>
                <a:ea typeface="Calibri" panose="020F0502020204030204" pitchFamily="34" charset="0"/>
                <a:cs typeface="Times New Roman" panose="02020603050405020304" pitchFamily="18" charset="0"/>
              </a:rPr>
              <a:t> </a:t>
            </a:r>
            <a:r>
              <a:rPr lang="ro-RO" spc="-70" dirty="0">
                <a:latin typeface="Times New Roman" panose="02020603050405020304" pitchFamily="18" charset="0"/>
                <a:ea typeface="Calibri" panose="020F0502020204030204" pitchFamily="34" charset="0"/>
                <a:cs typeface="Times New Roman" panose="02020603050405020304" pitchFamily="18" charset="0"/>
              </a:rPr>
              <a:t>minimum</a:t>
            </a:r>
            <a:r>
              <a:rPr lang="ro-RO" spc="90" dirty="0">
                <a:latin typeface="Times New Roman" panose="02020603050405020304" pitchFamily="18" charset="0"/>
                <a:ea typeface="Calibri" panose="020F0502020204030204" pitchFamily="34" charset="0"/>
                <a:cs typeface="Times New Roman" panose="02020603050405020304" pitchFamily="18" charset="0"/>
              </a:rPr>
              <a:t> </a:t>
            </a:r>
            <a:r>
              <a:rPr lang="ro-RO" dirty="0">
                <a:latin typeface="Times New Roman" panose="02020603050405020304" pitchFamily="18" charset="0"/>
                <a:ea typeface="Calibri" panose="020F0502020204030204" pitchFamily="34" charset="0"/>
                <a:cs typeface="Times New Roman" panose="02020603050405020304" pitchFamily="18" charset="0"/>
              </a:rPr>
              <a:t>7</a:t>
            </a:r>
            <a:r>
              <a:rPr lang="ro-RO" spc="100" dirty="0">
                <a:latin typeface="Times New Roman" panose="02020603050405020304" pitchFamily="18" charset="0"/>
                <a:ea typeface="Calibri" panose="020F0502020204030204" pitchFamily="34" charset="0"/>
                <a:cs typeface="Times New Roman" panose="02020603050405020304" pitchFamily="18" charset="0"/>
              </a:rPr>
              <a:t> </a:t>
            </a:r>
            <a:r>
              <a:rPr lang="ro-RO" spc="-70" dirty="0">
                <a:latin typeface="Times New Roman" panose="02020603050405020304" pitchFamily="18" charset="0"/>
                <a:ea typeface="Calibri" panose="020F0502020204030204" pitchFamily="34" charset="0"/>
                <a:cs typeface="Times New Roman" panose="02020603050405020304" pitchFamily="18" charset="0"/>
              </a:rPr>
              <a:t>(şapte)</a:t>
            </a:r>
            <a:r>
              <a:rPr lang="ro-RO" spc="90" dirty="0">
                <a:latin typeface="Times New Roman" panose="02020603050405020304" pitchFamily="18" charset="0"/>
                <a:ea typeface="Calibri" panose="020F0502020204030204" pitchFamily="34" charset="0"/>
                <a:cs typeface="Times New Roman" panose="02020603050405020304" pitchFamily="18" charset="0"/>
              </a:rPr>
              <a:t> </a:t>
            </a:r>
            <a:r>
              <a:rPr lang="ro-RO" spc="-70" dirty="0">
                <a:latin typeface="Times New Roman" panose="02020603050405020304" pitchFamily="18" charset="0"/>
                <a:ea typeface="Calibri" panose="020F0502020204030204" pitchFamily="34" charset="0"/>
                <a:cs typeface="Times New Roman" panose="02020603050405020304" pitchFamily="18" charset="0"/>
              </a:rPr>
              <a:t>obţinute</a:t>
            </a:r>
            <a:r>
              <a:rPr lang="ro-RO" spc="95" dirty="0">
                <a:latin typeface="Times New Roman" panose="02020603050405020304" pitchFamily="18" charset="0"/>
                <a:ea typeface="Calibri" panose="020F0502020204030204" pitchFamily="34" charset="0"/>
                <a:cs typeface="Times New Roman" panose="02020603050405020304" pitchFamily="18" charset="0"/>
              </a:rPr>
              <a:t> </a:t>
            </a:r>
            <a:r>
              <a:rPr lang="ro-RO" spc="-40" dirty="0">
                <a:latin typeface="Times New Roman" panose="02020603050405020304" pitchFamily="18" charset="0"/>
                <a:ea typeface="Calibri" panose="020F0502020204030204" pitchFamily="34" charset="0"/>
                <a:cs typeface="Times New Roman" panose="02020603050405020304" pitchFamily="18" charset="0"/>
              </a:rPr>
              <a:t>la</a:t>
            </a:r>
            <a:r>
              <a:rPr lang="ro-RO" spc="95" dirty="0">
                <a:latin typeface="Times New Roman" panose="02020603050405020304" pitchFamily="18" charset="0"/>
                <a:ea typeface="Calibri" panose="020F0502020204030204" pitchFamily="34" charset="0"/>
                <a:cs typeface="Times New Roman" panose="02020603050405020304" pitchFamily="18" charset="0"/>
              </a:rPr>
              <a:t> </a:t>
            </a:r>
            <a:r>
              <a:rPr lang="ro-RO" spc="-75" dirty="0">
                <a:latin typeface="Times New Roman" panose="02020603050405020304" pitchFamily="18" charset="0"/>
                <a:ea typeface="Calibri" panose="020F0502020204030204" pitchFamily="34" charset="0"/>
                <a:cs typeface="Times New Roman" panose="02020603050405020304" pitchFamily="18" charset="0"/>
              </a:rPr>
              <a:t>concursurile</a:t>
            </a:r>
            <a:r>
              <a:rPr lang="ro-RO" spc="95" dirty="0">
                <a:latin typeface="Times New Roman" panose="02020603050405020304" pitchFamily="18" charset="0"/>
                <a:ea typeface="Calibri" panose="020F0502020204030204" pitchFamily="34" charset="0"/>
                <a:cs typeface="Times New Roman" panose="02020603050405020304" pitchFamily="18" charset="0"/>
              </a:rPr>
              <a:t> </a:t>
            </a:r>
            <a:r>
              <a:rPr lang="ro-RO" spc="-45" dirty="0">
                <a:latin typeface="Times New Roman" panose="02020603050405020304" pitchFamily="18" charset="0"/>
                <a:ea typeface="Calibri" panose="020F0502020204030204" pitchFamily="34" charset="0"/>
                <a:cs typeface="Times New Roman" panose="02020603050405020304" pitchFamily="18" charset="0"/>
              </a:rPr>
              <a:t>de</a:t>
            </a:r>
            <a:r>
              <a:rPr lang="ro-RO" spc="90" dirty="0">
                <a:latin typeface="Times New Roman" panose="02020603050405020304" pitchFamily="18" charset="0"/>
                <a:ea typeface="Calibri" panose="020F0502020204030204" pitchFamily="34" charset="0"/>
                <a:cs typeface="Times New Roman" panose="02020603050405020304" pitchFamily="18" charset="0"/>
              </a:rPr>
              <a:t> </a:t>
            </a:r>
            <a:r>
              <a:rPr lang="ro-RO" spc="-70" dirty="0">
                <a:latin typeface="Times New Roman" panose="02020603050405020304" pitchFamily="18" charset="0"/>
                <a:ea typeface="Calibri" panose="020F0502020204030204" pitchFamily="34" charset="0"/>
                <a:cs typeface="Times New Roman" panose="02020603050405020304" pitchFamily="18" charset="0"/>
              </a:rPr>
              <a:t>ocupare</a:t>
            </a:r>
            <a:r>
              <a:rPr lang="ro-RO" spc="95" dirty="0">
                <a:latin typeface="Times New Roman" panose="02020603050405020304" pitchFamily="18" charset="0"/>
                <a:ea typeface="Calibri" panose="020F0502020204030204" pitchFamily="34" charset="0"/>
                <a:cs typeface="Times New Roman" panose="02020603050405020304" pitchFamily="18" charset="0"/>
              </a:rPr>
              <a:t> </a:t>
            </a:r>
            <a:r>
              <a:rPr lang="ro-RO" dirty="0">
                <a:latin typeface="Times New Roman" panose="02020603050405020304" pitchFamily="18" charset="0"/>
                <a:ea typeface="Calibri" panose="020F0502020204030204" pitchFamily="34" charset="0"/>
                <a:cs typeface="Times New Roman" panose="02020603050405020304" pitchFamily="18" charset="0"/>
              </a:rPr>
              <a:t>a</a:t>
            </a:r>
            <a:r>
              <a:rPr lang="ro-RO" spc="90" dirty="0">
                <a:latin typeface="Times New Roman" panose="02020603050405020304" pitchFamily="18" charset="0"/>
                <a:ea typeface="Calibri" panose="020F0502020204030204" pitchFamily="34" charset="0"/>
                <a:cs typeface="Times New Roman" panose="02020603050405020304" pitchFamily="18" charset="0"/>
              </a:rPr>
              <a:t> </a:t>
            </a:r>
            <a:r>
              <a:rPr lang="ro-RO" spc="-75" dirty="0">
                <a:latin typeface="Times New Roman" panose="02020603050405020304" pitchFamily="18" charset="0"/>
                <a:ea typeface="Calibri" panose="020F0502020204030204" pitchFamily="34" charset="0"/>
                <a:cs typeface="Times New Roman" panose="02020603050405020304" pitchFamily="18" charset="0"/>
              </a:rPr>
              <a:t>posturilor</a:t>
            </a:r>
            <a:r>
              <a:rPr lang="ro-RO" spc="100" dirty="0">
                <a:latin typeface="Times New Roman" panose="02020603050405020304" pitchFamily="18" charset="0"/>
                <a:ea typeface="Calibri" panose="020F0502020204030204" pitchFamily="34" charset="0"/>
                <a:cs typeface="Times New Roman" panose="02020603050405020304" pitchFamily="18" charset="0"/>
              </a:rPr>
              <a:t> </a:t>
            </a:r>
            <a:r>
              <a:rPr lang="ro-RO" spc="-75" dirty="0">
                <a:latin typeface="Times New Roman" panose="02020603050405020304" pitchFamily="18" charset="0"/>
                <a:ea typeface="Calibri" panose="020F0502020204030204" pitchFamily="34" charset="0"/>
                <a:cs typeface="Times New Roman" panose="02020603050405020304" pitchFamily="18" charset="0"/>
              </a:rPr>
              <a:t>didactice/catedrelor</a:t>
            </a:r>
            <a:r>
              <a:rPr lang="ro-RO" spc="95" dirty="0">
                <a:latin typeface="Times New Roman" panose="02020603050405020304" pitchFamily="18" charset="0"/>
                <a:ea typeface="Calibri" panose="020F0502020204030204" pitchFamily="34" charset="0"/>
                <a:cs typeface="Times New Roman" panose="02020603050405020304" pitchFamily="18" charset="0"/>
              </a:rPr>
              <a:t> </a:t>
            </a:r>
            <a:r>
              <a:rPr lang="ro-RO" spc="-75" dirty="0">
                <a:latin typeface="Times New Roman" panose="02020603050405020304" pitchFamily="18" charset="0"/>
                <a:ea typeface="Calibri" panose="020F0502020204030204" pitchFamily="34" charset="0"/>
                <a:cs typeface="Times New Roman" panose="02020603050405020304" pitchFamily="18" charset="0"/>
              </a:rPr>
              <a:t>vacante/rezervate</a:t>
            </a:r>
            <a:r>
              <a:rPr lang="ro-RO" spc="90" dirty="0">
                <a:latin typeface="Times New Roman" panose="02020603050405020304" pitchFamily="18" charset="0"/>
                <a:ea typeface="Calibri" panose="020F0502020204030204" pitchFamily="34" charset="0"/>
                <a:cs typeface="Times New Roman" panose="02020603050405020304" pitchFamily="18" charset="0"/>
              </a:rPr>
              <a:t> </a:t>
            </a:r>
            <a:r>
              <a:rPr lang="ro-RO" spc="-45" dirty="0">
                <a:latin typeface="Times New Roman" panose="02020603050405020304" pitchFamily="18" charset="0"/>
                <a:ea typeface="Calibri" panose="020F0502020204030204" pitchFamily="34" charset="0"/>
                <a:cs typeface="Times New Roman" panose="02020603050405020304" pitchFamily="18" charset="0"/>
              </a:rPr>
              <a:t>în</a:t>
            </a:r>
            <a:r>
              <a:rPr lang="ro-RO" spc="100" dirty="0">
                <a:latin typeface="Times New Roman" panose="02020603050405020304" pitchFamily="18" charset="0"/>
                <a:ea typeface="Calibri" panose="020F0502020204030204" pitchFamily="34" charset="0"/>
                <a:cs typeface="Times New Roman" panose="02020603050405020304" pitchFamily="18" charset="0"/>
              </a:rPr>
              <a:t> </a:t>
            </a:r>
            <a:r>
              <a:rPr lang="ro-RO" spc="-80" dirty="0">
                <a:latin typeface="Times New Roman" panose="02020603050405020304" pitchFamily="18" charset="0"/>
                <a:ea typeface="Calibri" panose="020F0502020204030204" pitchFamily="34" charset="0"/>
                <a:cs typeface="Times New Roman" panose="02020603050405020304" pitchFamily="18" charset="0"/>
              </a:rPr>
              <a:t>învăţământul</a:t>
            </a:r>
            <a:r>
              <a:rPr lang="ro-RO" spc="520" dirty="0">
                <a:latin typeface="Times New Roman" panose="02020603050405020304" pitchFamily="18" charset="0"/>
                <a:ea typeface="Calibri" panose="020F0502020204030204" pitchFamily="34" charset="0"/>
                <a:cs typeface="Times New Roman" panose="02020603050405020304" pitchFamily="18" charset="0"/>
              </a:rPr>
              <a:t> </a:t>
            </a:r>
            <a:r>
              <a:rPr lang="ro-RO" spc="-75" dirty="0">
                <a:latin typeface="Times New Roman" panose="02020603050405020304" pitchFamily="18" charset="0"/>
                <a:ea typeface="Calibri" panose="020F0502020204030204" pitchFamily="34" charset="0"/>
                <a:cs typeface="Times New Roman" panose="02020603050405020304" pitchFamily="18" charset="0"/>
              </a:rPr>
              <a:t>preuniversitar,</a:t>
            </a:r>
            <a:r>
              <a:rPr lang="ro-RO" spc="-30" dirty="0">
                <a:latin typeface="Times New Roman" panose="02020603050405020304" pitchFamily="18" charset="0"/>
                <a:ea typeface="Calibri" panose="020F0502020204030204" pitchFamily="34" charset="0"/>
                <a:cs typeface="Times New Roman" panose="02020603050405020304" pitchFamily="18" charset="0"/>
              </a:rPr>
              <a:t> </a:t>
            </a:r>
            <a:r>
              <a:rPr lang="ro-RO" spc="-75" dirty="0">
                <a:latin typeface="Times New Roman" panose="02020603050405020304" pitchFamily="18" charset="0"/>
                <a:ea typeface="Calibri" panose="020F0502020204030204" pitchFamily="34" charset="0"/>
                <a:cs typeface="Times New Roman" panose="02020603050405020304" pitchFamily="18" charset="0"/>
              </a:rPr>
              <a:t>sesiunile</a:t>
            </a:r>
            <a:r>
              <a:rPr lang="ro-RO" spc="-25" dirty="0">
                <a:latin typeface="Times New Roman" panose="02020603050405020304" pitchFamily="18" charset="0"/>
                <a:ea typeface="Calibri" panose="020F0502020204030204" pitchFamily="34" charset="0"/>
                <a:cs typeface="Times New Roman" panose="02020603050405020304" pitchFamily="18" charset="0"/>
              </a:rPr>
              <a:t> </a:t>
            </a:r>
            <a:r>
              <a:rPr lang="ro-RO" spc="-65" dirty="0" smtClean="0">
                <a:latin typeface="Times New Roman" panose="02020603050405020304" pitchFamily="18" charset="0"/>
                <a:ea typeface="Calibri" panose="020F0502020204030204" pitchFamily="34" charset="0"/>
                <a:cs typeface="Times New Roman" panose="02020603050405020304" pitchFamily="18" charset="0"/>
              </a:rPr>
              <a:t>202</a:t>
            </a:r>
            <a:r>
              <a:rPr lang="en-US" spc="-65" dirty="0" smtClean="0">
                <a:latin typeface="Times New Roman" panose="02020603050405020304" pitchFamily="18" charset="0"/>
                <a:ea typeface="Calibri" panose="020F0502020204030204" pitchFamily="34" charset="0"/>
                <a:cs typeface="Times New Roman" panose="02020603050405020304" pitchFamily="18" charset="0"/>
              </a:rPr>
              <a:t>3</a:t>
            </a:r>
            <a:r>
              <a:rPr lang="ro-RO" spc="-3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pc="-70" dirty="0">
                <a:latin typeface="Times New Roman" panose="02020603050405020304" pitchFamily="18" charset="0"/>
                <a:ea typeface="Calibri" panose="020F0502020204030204" pitchFamily="34" charset="0"/>
                <a:cs typeface="Times New Roman" panose="02020603050405020304" pitchFamily="18" charset="0"/>
              </a:rPr>
              <a:t>şi/sau</a:t>
            </a:r>
            <a:r>
              <a:rPr lang="ro-RO" spc="-25" dirty="0">
                <a:latin typeface="Times New Roman" panose="02020603050405020304" pitchFamily="18" charset="0"/>
                <a:ea typeface="Calibri" panose="020F0502020204030204" pitchFamily="34" charset="0"/>
                <a:cs typeface="Times New Roman" panose="02020603050405020304" pitchFamily="18" charset="0"/>
              </a:rPr>
              <a:t> </a:t>
            </a:r>
            <a:r>
              <a:rPr lang="ro-RO" spc="-65" dirty="0" smtClean="0">
                <a:latin typeface="Times New Roman" panose="02020603050405020304" pitchFamily="18" charset="0"/>
                <a:ea typeface="Calibri" panose="020F0502020204030204" pitchFamily="34" charset="0"/>
                <a:cs typeface="Times New Roman" panose="02020603050405020304" pitchFamily="18" charset="0"/>
              </a:rPr>
              <a:t>202</a:t>
            </a:r>
            <a:r>
              <a:rPr lang="en-US" spc="-65" dirty="0" smtClean="0">
                <a:latin typeface="Times New Roman" panose="02020603050405020304" pitchFamily="18" charset="0"/>
                <a:ea typeface="Calibri" panose="020F0502020204030204" pitchFamily="34" charset="0"/>
                <a:cs typeface="Times New Roman" panose="02020603050405020304" pitchFamily="18" charset="0"/>
              </a:rPr>
              <a:t>2</a:t>
            </a:r>
            <a:r>
              <a:rPr lang="ro-RO" spc="-65" dirty="0" smtClean="0">
                <a:latin typeface="Times New Roman" panose="02020603050405020304" pitchFamily="18" charset="0"/>
                <a:ea typeface="Calibri" panose="020F0502020204030204" pitchFamily="34" charset="0"/>
                <a:cs typeface="Times New Roman" panose="02020603050405020304" pitchFamily="18" charset="0"/>
              </a:rPr>
              <a:t>,</a:t>
            </a:r>
            <a:r>
              <a:rPr lang="ro-RO" spc="-2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pc="-75" dirty="0">
                <a:latin typeface="Times New Roman" panose="02020603050405020304" pitchFamily="18" charset="0"/>
                <a:ea typeface="Calibri" panose="020F0502020204030204" pitchFamily="34" charset="0"/>
                <a:cs typeface="Times New Roman" panose="02020603050405020304" pitchFamily="18" charset="0"/>
              </a:rPr>
              <a:t>respectiv</a:t>
            </a:r>
            <a:r>
              <a:rPr lang="ro-RO" spc="-30" dirty="0">
                <a:latin typeface="Times New Roman" panose="02020603050405020304" pitchFamily="18" charset="0"/>
                <a:ea typeface="Calibri" panose="020F0502020204030204" pitchFamily="34" charset="0"/>
                <a:cs typeface="Times New Roman" panose="02020603050405020304" pitchFamily="18" charset="0"/>
              </a:rPr>
              <a:t> </a:t>
            </a:r>
            <a:r>
              <a:rPr lang="ro-RO" spc="-30" dirty="0" smtClean="0">
                <a:latin typeface="Times New Roman" panose="02020603050405020304" pitchFamily="18" charset="0"/>
                <a:ea typeface="Calibri" panose="020F0502020204030204" pitchFamily="34" charset="0"/>
                <a:cs typeface="Times New Roman" panose="02020603050405020304" pitchFamily="18" charset="0"/>
              </a:rPr>
              <a:t>202</a:t>
            </a:r>
            <a:r>
              <a:rPr lang="en-US" spc="-30" dirty="0" smtClean="0">
                <a:latin typeface="Times New Roman" panose="02020603050405020304" pitchFamily="18" charset="0"/>
                <a:ea typeface="Calibri" panose="020F0502020204030204" pitchFamily="34" charset="0"/>
                <a:cs typeface="Times New Roman" panose="02020603050405020304" pitchFamily="18" charset="0"/>
              </a:rPr>
              <a:t>3</a:t>
            </a:r>
            <a:r>
              <a:rPr lang="ro-RO" spc="-3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pc="-65" dirty="0" smtClean="0">
                <a:latin typeface="Times New Roman" panose="02020603050405020304" pitchFamily="18" charset="0"/>
                <a:ea typeface="Calibri" panose="020F0502020204030204" pitchFamily="34" charset="0"/>
                <a:cs typeface="Times New Roman" panose="02020603050405020304" pitchFamily="18" charset="0"/>
              </a:rPr>
              <a:t>202</a:t>
            </a:r>
            <a:r>
              <a:rPr lang="en-US" spc="-65" dirty="0" smtClean="0">
                <a:latin typeface="Times New Roman" panose="02020603050405020304" pitchFamily="18" charset="0"/>
                <a:ea typeface="Calibri" panose="020F0502020204030204" pitchFamily="34" charset="0"/>
                <a:cs typeface="Times New Roman" panose="02020603050405020304" pitchFamily="18" charset="0"/>
              </a:rPr>
              <a:t>2</a:t>
            </a:r>
            <a:r>
              <a:rPr lang="ro-RO" spc="-65" dirty="0" smtClean="0">
                <a:latin typeface="Times New Roman" panose="02020603050405020304" pitchFamily="18" charset="0"/>
                <a:ea typeface="Calibri" panose="020F0502020204030204" pitchFamily="34" charset="0"/>
                <a:cs typeface="Times New Roman" panose="02020603050405020304" pitchFamily="18" charset="0"/>
              </a:rPr>
              <a:t>,</a:t>
            </a:r>
            <a:r>
              <a:rPr lang="ro-RO" spc="-2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pc="-65" dirty="0" smtClean="0">
                <a:latin typeface="Times New Roman" panose="02020603050405020304" pitchFamily="18" charset="0"/>
                <a:ea typeface="Calibri" panose="020F0502020204030204" pitchFamily="34" charset="0"/>
                <a:cs typeface="Times New Roman" panose="02020603050405020304" pitchFamily="18" charset="0"/>
              </a:rPr>
              <a:t>202</a:t>
            </a:r>
            <a:r>
              <a:rPr lang="en-US" spc="-65" dirty="0" smtClean="0">
                <a:latin typeface="Times New Roman" panose="02020603050405020304" pitchFamily="18" charset="0"/>
                <a:ea typeface="Calibri" panose="020F0502020204030204" pitchFamily="34" charset="0"/>
                <a:cs typeface="Times New Roman" panose="02020603050405020304" pitchFamily="18" charset="0"/>
              </a:rPr>
              <a:t>1</a:t>
            </a:r>
            <a:r>
              <a:rPr lang="ro-RO" spc="-25" dirty="0" smtClean="0">
                <a:latin typeface="Times New Roman" panose="02020603050405020304" pitchFamily="18" charset="0"/>
                <a:ea typeface="Calibri" panose="020F0502020204030204" pitchFamily="34" charset="0"/>
                <a:cs typeface="Times New Roman" panose="02020603050405020304" pitchFamily="18" charset="0"/>
              </a:rPr>
              <a:t> </a:t>
            </a:r>
            <a:r>
              <a:rPr lang="ro-RO" spc="-3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pc="-70" dirty="0">
                <a:latin typeface="Times New Roman" panose="02020603050405020304" pitchFamily="18" charset="0"/>
                <a:ea typeface="Calibri" panose="020F0502020204030204" pitchFamily="34" charset="0"/>
                <a:cs typeface="Times New Roman" panose="02020603050405020304" pitchFamily="18" charset="0"/>
              </a:rPr>
              <a:t>şi/sau</a:t>
            </a:r>
            <a:r>
              <a:rPr lang="ro-RO" spc="-25" dirty="0">
                <a:latin typeface="Times New Roman" panose="02020603050405020304" pitchFamily="18" charset="0"/>
                <a:ea typeface="Calibri" panose="020F0502020204030204" pitchFamily="34" charset="0"/>
                <a:cs typeface="Times New Roman" panose="02020603050405020304" pitchFamily="18" charset="0"/>
              </a:rPr>
              <a:t> </a:t>
            </a:r>
            <a:r>
              <a:rPr lang="ro-RO" spc="-60" dirty="0" smtClean="0">
                <a:latin typeface="Times New Roman" panose="02020603050405020304" pitchFamily="18" charset="0"/>
                <a:ea typeface="Calibri" panose="020F0502020204030204" pitchFamily="34" charset="0"/>
                <a:cs typeface="Times New Roman" panose="02020603050405020304" pitchFamily="18" charset="0"/>
              </a:rPr>
              <a:t>20</a:t>
            </a:r>
            <a:r>
              <a:rPr lang="en-US" spc="-60" dirty="0" smtClean="0">
                <a:latin typeface="Times New Roman" panose="02020603050405020304" pitchFamily="18" charset="0"/>
                <a:ea typeface="Calibri" panose="020F0502020204030204" pitchFamily="34" charset="0"/>
                <a:cs typeface="Times New Roman" panose="02020603050405020304" pitchFamily="18" charset="0"/>
              </a:rPr>
              <a:t>20</a:t>
            </a:r>
            <a:r>
              <a:rPr lang="ro-RO" spc="-3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pc="-70" dirty="0">
                <a:latin typeface="Times New Roman" panose="02020603050405020304" pitchFamily="18" charset="0"/>
                <a:ea typeface="Calibri" panose="020F0502020204030204" pitchFamily="34" charset="0"/>
                <a:cs typeface="Times New Roman" panose="02020603050405020304" pitchFamily="18" charset="0"/>
              </a:rPr>
              <a:t>pentru</a:t>
            </a:r>
            <a:r>
              <a:rPr lang="ro-RO" spc="-25" dirty="0">
                <a:latin typeface="Times New Roman" panose="02020603050405020304" pitchFamily="18" charset="0"/>
                <a:ea typeface="Calibri" panose="020F0502020204030204" pitchFamily="34" charset="0"/>
                <a:cs typeface="Times New Roman" panose="02020603050405020304" pitchFamily="18" charset="0"/>
              </a:rPr>
              <a:t> </a:t>
            </a:r>
            <a:r>
              <a:rPr lang="ro-RO" spc="-80" dirty="0">
                <a:latin typeface="Times New Roman" panose="02020603050405020304" pitchFamily="18" charset="0"/>
                <a:ea typeface="Calibri" panose="020F0502020204030204" pitchFamily="34" charset="0"/>
                <a:cs typeface="Times New Roman" panose="02020603050405020304" pitchFamily="18" charset="0"/>
              </a:rPr>
              <a:t>învăţători</a:t>
            </a:r>
            <a:r>
              <a:rPr lang="ro-RO" spc="-8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pc="-8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pc="-8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1200" b="1" spc="-7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Perioada</a:t>
            </a:r>
            <a:r>
              <a:rPr lang="ro-RO" sz="1200" b="1" spc="-7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ro-RO" sz="1200" b="1" spc="-14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a:t>
            </a:r>
            <a:r>
              <a:rPr lang="ro-RO" sz="1200" b="1" spc="-13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spc="-13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- 25 </a:t>
            </a:r>
            <a:r>
              <a:rPr lang="ro-RO"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aprilie</a:t>
            </a:r>
            <a:r>
              <a:rPr lang="ro-RO" sz="12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a:t>
            </a:r>
            <a:r>
              <a:rPr lang="en-US"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endParaRPr lang="ro-RO"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buSzPts val="1200"/>
            </a:pPr>
            <a:endParaRPr lang="ro-RO" sz="1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531813" indent="-171450" algn="just">
              <a:lnSpc>
                <a:spcPct val="115000"/>
              </a:lnSpc>
              <a:buSzPts val="1200"/>
              <a:buFontTx/>
              <a:buChar char="-"/>
            </a:pPr>
            <a:r>
              <a:rPr lang="ro-RO" sz="1200" b="1" dirty="0" smtClean="0">
                <a:latin typeface="Times New Roman" panose="02020603050405020304" pitchFamily="18" charset="0"/>
                <a:ea typeface="Calibri" panose="020F0502020204030204" pitchFamily="34" charset="0"/>
                <a:cs typeface="Times New Roman" panose="02020603050405020304" pitchFamily="18" charset="0"/>
              </a:rPr>
              <a:t>D</a:t>
            </a:r>
            <a:r>
              <a:rPr lang="ro-RO" sz="1200" b="1" spc="-70" dirty="0" smtClean="0">
                <a:latin typeface="Times New Roman" panose="02020603050405020304" pitchFamily="18" charset="0"/>
                <a:ea typeface="Calibri" panose="020F0502020204030204" pitchFamily="34" charset="0"/>
              </a:rPr>
              <a:t>epunerea</a:t>
            </a:r>
            <a:r>
              <a:rPr lang="ro-RO" sz="1200" spc="-70" dirty="0" smtClean="0">
                <a:latin typeface="Times New Roman" panose="02020603050405020304" pitchFamily="18" charset="0"/>
                <a:ea typeface="Calibri" panose="020F0502020204030204" pitchFamily="34" charset="0"/>
              </a:rPr>
              <a:t> și înregistrarea la </a:t>
            </a:r>
            <a:r>
              <a:rPr lang="ro-RO" sz="1200" b="1" spc="-70" dirty="0" smtClean="0">
                <a:latin typeface="Times New Roman" panose="02020603050405020304" pitchFamily="18" charset="0"/>
                <a:ea typeface="Calibri" panose="020F0502020204030204" pitchFamily="34" charset="0"/>
              </a:rPr>
              <a:t>secretariatele unităților de învățământ</a:t>
            </a:r>
            <a:r>
              <a:rPr lang="ro-RO" sz="1200" spc="-70" dirty="0" smtClean="0">
                <a:latin typeface="Times New Roman" panose="02020603050405020304" pitchFamily="18" charset="0"/>
                <a:ea typeface="Calibri" panose="020F0502020204030204" pitchFamily="34" charset="0"/>
              </a:rPr>
              <a:t>, a cererilor personalului didactic angajat cu contract individual de muncă pe perioadă determinată, în vederea </a:t>
            </a:r>
            <a:r>
              <a:rPr lang="ro-RO" sz="1200" b="1" spc="-70" dirty="0" smtClean="0">
                <a:latin typeface="Times New Roman" panose="02020603050405020304" pitchFamily="18" charset="0"/>
                <a:ea typeface="Calibri" panose="020F0502020204030204" pitchFamily="34" charset="0"/>
              </a:rPr>
              <a:t>prelungirii </a:t>
            </a:r>
            <a:r>
              <a:rPr lang="ro-RO" sz="1200" spc="-70" dirty="0" smtClean="0">
                <a:latin typeface="Times New Roman" panose="02020603050405020304" pitchFamily="18" charset="0"/>
                <a:ea typeface="Calibri" panose="020F0502020204030204" pitchFamily="34" charset="0"/>
              </a:rPr>
              <a:t>duratei contractului individual de muncă pe perioadă determinată în anul şcolar   202</a:t>
            </a:r>
            <a:r>
              <a:rPr lang="en-US" sz="1200" spc="-70" dirty="0" smtClean="0">
                <a:latin typeface="Times New Roman" panose="02020603050405020304" pitchFamily="18" charset="0"/>
                <a:ea typeface="Calibri" panose="020F0502020204030204" pitchFamily="34" charset="0"/>
              </a:rPr>
              <a:t>4</a:t>
            </a:r>
            <a:r>
              <a:rPr lang="ro-RO" sz="1200" spc="-70" dirty="0" smtClean="0">
                <a:latin typeface="Times New Roman" panose="02020603050405020304" pitchFamily="18" charset="0"/>
                <a:ea typeface="Calibri" panose="020F0502020204030204" pitchFamily="34" charset="0"/>
              </a:rPr>
              <a:t>-202</a:t>
            </a:r>
            <a:r>
              <a:rPr lang="en-US" sz="1200" spc="-70" dirty="0" smtClean="0">
                <a:latin typeface="Times New Roman" panose="02020603050405020304" pitchFamily="18" charset="0"/>
                <a:ea typeface="Calibri" panose="020F0502020204030204" pitchFamily="34" charset="0"/>
              </a:rPr>
              <a:t>5</a:t>
            </a:r>
            <a:r>
              <a:rPr lang="ro-RO" sz="1200" spc="-70" dirty="0" smtClean="0">
                <a:latin typeface="Times New Roman" panose="02020603050405020304" pitchFamily="18" charset="0"/>
                <a:ea typeface="Calibri" panose="020F0502020204030204" pitchFamily="34" charset="0"/>
              </a:rPr>
              <a:t>, conform prevederilor art. </a:t>
            </a:r>
            <a:r>
              <a:rPr lang="ro-RO" sz="1200" b="1" spc="-70" dirty="0" smtClean="0">
                <a:latin typeface="Times New Roman" panose="02020603050405020304" pitchFamily="18" charset="0"/>
                <a:ea typeface="Calibri" panose="020F0502020204030204" pitchFamily="34" charset="0"/>
              </a:rPr>
              <a:t>63 din Metodologie 					           </a:t>
            </a:r>
            <a:r>
              <a:rPr lang="ro-RO" sz="1200" b="1" spc="-7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Perioada</a:t>
            </a:r>
            <a:r>
              <a:rPr lang="ro-RO" sz="1200" b="1" spc="-7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ro-RO" sz="1200" b="1" spc="-14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a:t>
            </a:r>
            <a:r>
              <a:rPr lang="ro-RO" sz="1200" b="1" spc="-13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13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spc="-13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11</a:t>
            </a:r>
            <a:r>
              <a:rPr lang="ro-RO" sz="1200" b="1" spc="-13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8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aprilie</a:t>
            </a:r>
            <a:r>
              <a:rPr lang="ro-RO" sz="12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a:t>
            </a:r>
            <a:r>
              <a:rPr lang="en-US"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p>
          <a:p>
            <a:pPr marL="177800" indent="-171450" algn="just">
              <a:lnSpc>
                <a:spcPct val="115000"/>
              </a:lnSpc>
              <a:buSzPts val="1200"/>
              <a:buFont typeface="Wingdings" panose="05000000000000000000" pitchFamily="2" charset="2"/>
              <a:buChar char="Ø"/>
              <a:tabLst>
                <a:tab pos="268288" algn="l"/>
              </a:tabLst>
            </a:pPr>
            <a:r>
              <a:rPr lang="en-US" sz="1200" b="1" spc="-4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200" b="1" spc="-45" dirty="0" smtClean="0">
                <a:latin typeface="Times New Roman" panose="02020603050405020304" pitchFamily="18" charset="0"/>
                <a:ea typeface="Times New Roman" panose="02020603050405020304" pitchFamily="18" charset="0"/>
                <a:cs typeface="Times New Roman" panose="02020603050405020304" pitchFamily="18" charset="0"/>
              </a:rPr>
              <a:t>Continuitatea </a:t>
            </a:r>
            <a:r>
              <a:rPr lang="ro-RO" sz="1200" b="1" spc="-45" dirty="0">
                <a:latin typeface="Times New Roman" panose="02020603050405020304" pitchFamily="18" charset="0"/>
                <a:ea typeface="Times New Roman" panose="02020603050405020304" pitchFamily="18" charset="0"/>
                <a:cs typeface="Times New Roman" panose="02020603050405020304" pitchFamily="18" charset="0"/>
              </a:rPr>
              <a:t>la </a:t>
            </a:r>
            <a:r>
              <a:rPr lang="en-US" sz="1200" b="1" spc="-45" dirty="0" err="1" smtClean="0">
                <a:latin typeface="Times New Roman" panose="02020603050405020304" pitchFamily="18" charset="0"/>
                <a:ea typeface="Times New Roman" panose="02020603050405020304" pitchFamily="18" charset="0"/>
                <a:cs typeface="Times New Roman" panose="02020603050405020304" pitchFamily="18" charset="0"/>
              </a:rPr>
              <a:t>detaşare</a:t>
            </a:r>
            <a:endParaRPr lang="en-US"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531813" indent="-171450" algn="just">
              <a:lnSpc>
                <a:spcPct val="115000"/>
              </a:lnSpc>
              <a:buSzPts val="1200"/>
              <a:buFontTx/>
              <a:buChar char="-"/>
            </a:pPr>
            <a:r>
              <a:rPr lang="en-US" sz="1200" b="1" dirty="0" smtClean="0">
                <a:latin typeface="Times New Roman" panose="02020603050405020304" pitchFamily="18" charset="0"/>
                <a:cs typeface="Times New Roman" panose="02020603050405020304" pitchFamily="18" charset="0"/>
              </a:rPr>
              <a:t>D</a:t>
            </a:r>
            <a:r>
              <a:rPr lang="ro-RO" sz="1200" b="1" dirty="0" smtClean="0">
                <a:latin typeface="Times New Roman" panose="02020603050405020304" pitchFamily="18" charset="0"/>
                <a:cs typeface="Times New Roman" panose="02020603050405020304" pitchFamily="18" charset="0"/>
              </a:rPr>
              <a:t>epunerea </a:t>
            </a:r>
            <a:r>
              <a:rPr lang="ro-RO" sz="1200" b="1" dirty="0">
                <a:latin typeface="Times New Roman" panose="02020603050405020304" pitchFamily="18" charset="0"/>
                <a:cs typeface="Times New Roman" panose="02020603050405020304" pitchFamily="18" charset="0"/>
              </a:rPr>
              <a:t>și înregistrarea cererilor</a:t>
            </a:r>
            <a:r>
              <a:rPr lang="ro-RO" sz="1200" dirty="0">
                <a:latin typeface="Times New Roman" panose="02020603050405020304" pitchFamily="18" charset="0"/>
                <a:cs typeface="Times New Roman" panose="02020603050405020304" pitchFamily="18" charset="0"/>
              </a:rPr>
              <a:t>, la secretariatele unităților de învățământ, de către cadrele didactice titulare care </a:t>
            </a:r>
            <a:r>
              <a:rPr lang="ro-RO" sz="1200" b="1" dirty="0">
                <a:latin typeface="Times New Roman" panose="02020603050405020304" pitchFamily="18" charset="0"/>
                <a:cs typeface="Times New Roman" panose="02020603050405020304" pitchFamily="18" charset="0"/>
              </a:rPr>
              <a:t>solicită continuitate pentru detaşare la cerere </a:t>
            </a:r>
            <a:r>
              <a:rPr lang="ro-RO" sz="1200" dirty="0">
                <a:latin typeface="Times New Roman" panose="02020603050405020304" pitchFamily="18" charset="0"/>
                <a:cs typeface="Times New Roman" panose="02020603050405020304" pitchFamily="18" charset="0"/>
              </a:rPr>
              <a:t>în anul școlar </a:t>
            </a:r>
            <a:r>
              <a:rPr lang="ro-RO" sz="1200" dirty="0" smtClean="0">
                <a:latin typeface="Times New Roman" panose="02020603050405020304" pitchFamily="18" charset="0"/>
                <a:cs typeface="Times New Roman" panose="02020603050405020304" pitchFamily="18" charset="0"/>
              </a:rPr>
              <a:t>2024-2025</a:t>
            </a:r>
            <a:r>
              <a:rPr lang="en-US" sz="1200" dirty="0" smtClean="0">
                <a:latin typeface="Times New Roman" panose="02020603050405020304" pitchFamily="18" charset="0"/>
                <a:cs typeface="Times New Roman" panose="02020603050405020304" pitchFamily="18" charset="0"/>
              </a:rPr>
              <a:t> (cadre </a:t>
            </a:r>
            <a:r>
              <a:rPr lang="en-US" sz="1200" dirty="0" err="1" smtClean="0">
                <a:latin typeface="Times New Roman" panose="02020603050405020304" pitchFamily="18" charset="0"/>
                <a:cs typeface="Times New Roman" panose="02020603050405020304" pitchFamily="18" charset="0"/>
              </a:rPr>
              <a:t>didactice</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titulare</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detaşate</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în</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baza</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unei</a:t>
            </a:r>
            <a:r>
              <a:rPr lang="en-US" sz="1200" dirty="0" smtClean="0">
                <a:latin typeface="Times New Roman" panose="02020603050405020304" pitchFamily="18" charset="0"/>
                <a:cs typeface="Times New Roman" panose="02020603050405020304" pitchFamily="18" charset="0"/>
              </a:rPr>
              <a:t> note </a:t>
            </a:r>
            <a:r>
              <a:rPr lang="en-US" sz="1200" dirty="0" err="1" smtClean="0">
                <a:latin typeface="Times New Roman" panose="02020603050405020304" pitchFamily="18" charset="0"/>
                <a:cs typeface="Times New Roman" panose="02020603050405020304" pitchFamily="18" charset="0"/>
              </a:rPr>
              <a:t>obţinute</a:t>
            </a:r>
            <a:r>
              <a:rPr lang="en-US" sz="1200" dirty="0" smtClean="0">
                <a:latin typeface="Times New Roman" panose="02020603050405020304" pitchFamily="18" charset="0"/>
                <a:cs typeface="Times New Roman" panose="02020603050405020304" pitchFamily="18" charset="0"/>
              </a:rPr>
              <a:t> la concurs </a:t>
            </a:r>
            <a:r>
              <a:rPr lang="en-US" sz="1200" dirty="0" err="1" smtClean="0">
                <a:latin typeface="Times New Roman" panose="02020603050405020304" pitchFamily="18" charset="0"/>
                <a:cs typeface="Times New Roman" panose="02020603050405020304" pitchFamily="18" charset="0"/>
              </a:rPr>
              <a:t>naţional</a:t>
            </a:r>
            <a:r>
              <a:rPr lang="en-US" sz="1200" dirty="0" smtClean="0">
                <a:latin typeface="Times New Roman" panose="02020603050405020304" pitchFamily="18" charset="0"/>
                <a:cs typeface="Times New Roman" panose="02020603050405020304" pitchFamily="18" charset="0"/>
              </a:rPr>
              <a:t>)</a:t>
            </a:r>
            <a:r>
              <a:rPr lang="ro-RO"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					               </a:t>
            </a:r>
            <a:r>
              <a:rPr lang="ro-RO" sz="1200" b="1" spc="-7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Perioada</a:t>
            </a:r>
            <a:r>
              <a:rPr lang="ro-RO" sz="1200" b="1" spc="-7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ro-RO" sz="1200" b="1" spc="-14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a:t>
            </a:r>
            <a:r>
              <a:rPr lang="ro-RO" sz="1200" b="1" spc="-13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spc="-13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11</a:t>
            </a:r>
            <a:r>
              <a:rPr lang="ro-RO" sz="1200" b="1" spc="-13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8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aprilie</a:t>
            </a:r>
            <a:r>
              <a:rPr lang="ro-RO" sz="1200" b="1" spc="-14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8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a:t>
            </a:r>
            <a:r>
              <a:rPr lang="en-US" sz="1200" b="1" spc="-8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p>
          <a:p>
            <a:pPr marL="360363" algn="just">
              <a:lnSpc>
                <a:spcPct val="115000"/>
              </a:lnSpc>
              <a:buSzPts val="1200"/>
            </a:pPr>
            <a:endParaRPr lang="ro-RO" sz="1200" b="1" dirty="0" smtClean="0"/>
          </a:p>
          <a:p>
            <a:pPr marL="531813" indent="-171450" algn="just">
              <a:lnSpc>
                <a:spcPct val="115000"/>
              </a:lnSpc>
              <a:buSzPts val="1200"/>
              <a:buFontTx/>
              <a:buChar char="-"/>
            </a:pPr>
            <a:r>
              <a:rPr lang="ro-RO" sz="1200" b="1" spc="-70" dirty="0" smtClean="0">
                <a:latin typeface="Times New Roman" panose="02020603050405020304" pitchFamily="18" charset="0"/>
                <a:ea typeface="Calibri" panose="020F0502020204030204" pitchFamily="34" charset="0"/>
              </a:rPr>
              <a:t>Discutarea </a:t>
            </a:r>
            <a:r>
              <a:rPr lang="ro-RO" sz="1200" b="1" spc="-70" dirty="0">
                <a:latin typeface="Times New Roman" panose="02020603050405020304" pitchFamily="18" charset="0"/>
                <a:ea typeface="Calibri" panose="020F0502020204030204" pitchFamily="34" charset="0"/>
              </a:rPr>
              <a:t>și analizarea</a:t>
            </a:r>
            <a:r>
              <a:rPr lang="ro-RO" sz="1200" spc="-70" dirty="0">
                <a:latin typeface="Times New Roman" panose="02020603050405020304" pitchFamily="18" charset="0"/>
                <a:ea typeface="Calibri" panose="020F0502020204030204" pitchFamily="34" charset="0"/>
              </a:rPr>
              <a:t> de către </a:t>
            </a:r>
            <a:r>
              <a:rPr lang="ro-RO" sz="1200" b="1" spc="-70" dirty="0">
                <a:latin typeface="Times New Roman" panose="02020603050405020304" pitchFamily="18" charset="0"/>
                <a:ea typeface="Calibri" panose="020F0502020204030204" pitchFamily="34" charset="0"/>
              </a:rPr>
              <a:t>consiliile de administrație ale unităților de învățământ</a:t>
            </a:r>
            <a:r>
              <a:rPr lang="ro-RO" sz="1200" spc="-70" dirty="0">
                <a:latin typeface="Times New Roman" panose="02020603050405020304" pitchFamily="18" charset="0"/>
                <a:ea typeface="Calibri" panose="020F0502020204030204" pitchFamily="34" charset="0"/>
              </a:rPr>
              <a:t>, a cererilor </a:t>
            </a:r>
            <a:r>
              <a:rPr lang="ro-RO" sz="1200" spc="-70" dirty="0" smtClean="0">
                <a:latin typeface="Times New Roman" panose="02020603050405020304" pitchFamily="18" charset="0"/>
                <a:ea typeface="Calibri" panose="020F0502020204030204" pitchFamily="34" charset="0"/>
              </a:rPr>
              <a:t>depuse</a:t>
            </a:r>
            <a:r>
              <a:rPr lang="en-US" sz="1200" spc="-70" dirty="0" smtClean="0">
                <a:latin typeface="Times New Roman" panose="02020603050405020304" pitchFamily="18" charset="0"/>
                <a:ea typeface="Calibri" panose="020F0502020204030204" pitchFamily="34" charset="0"/>
              </a:rPr>
              <a:t> </a:t>
            </a:r>
            <a:r>
              <a:rPr lang="en-US" sz="1200" spc="-70" dirty="0" err="1" smtClean="0">
                <a:latin typeface="Times New Roman" panose="02020603050405020304" pitchFamily="18" charset="0"/>
                <a:ea typeface="Calibri" panose="020F0502020204030204" pitchFamily="34" charset="0"/>
              </a:rPr>
              <a:t>privind</a:t>
            </a:r>
            <a:r>
              <a:rPr lang="en-US" sz="1200" spc="-70" dirty="0" smtClean="0">
                <a:latin typeface="Times New Roman" panose="02020603050405020304" pitchFamily="18" charset="0"/>
                <a:ea typeface="Calibri" panose="020F0502020204030204" pitchFamily="34" charset="0"/>
              </a:rPr>
              <a:t> </a:t>
            </a:r>
            <a:r>
              <a:rPr lang="en-US" sz="1200" spc="-70" dirty="0" err="1" smtClean="0">
                <a:latin typeface="Times New Roman" panose="02020603050405020304" pitchFamily="18" charset="0"/>
                <a:ea typeface="Calibri" panose="020F0502020204030204" pitchFamily="34" charset="0"/>
              </a:rPr>
              <a:t>continuitatea</a:t>
            </a:r>
            <a:r>
              <a:rPr lang="en-US" sz="1200" spc="-70" dirty="0" smtClean="0">
                <a:latin typeface="Times New Roman" panose="02020603050405020304" pitchFamily="18" charset="0"/>
                <a:ea typeface="Calibri" panose="020F0502020204030204" pitchFamily="34" charset="0"/>
              </a:rPr>
              <a:t> la </a:t>
            </a:r>
            <a:r>
              <a:rPr lang="en-US" sz="1200" spc="-70" dirty="0" err="1" smtClean="0">
                <a:latin typeface="Times New Roman" panose="02020603050405020304" pitchFamily="18" charset="0"/>
                <a:ea typeface="Calibri" panose="020F0502020204030204" pitchFamily="34" charset="0"/>
              </a:rPr>
              <a:t>suplinire</a:t>
            </a:r>
            <a:r>
              <a:rPr lang="en-US" sz="1200" spc="-70" dirty="0" smtClean="0">
                <a:latin typeface="Times New Roman" panose="02020603050405020304" pitchFamily="18" charset="0"/>
                <a:ea typeface="Calibri" panose="020F0502020204030204" pitchFamily="34" charset="0"/>
              </a:rPr>
              <a:t>/</a:t>
            </a:r>
            <a:r>
              <a:rPr lang="en-US" sz="1200" spc="-70" dirty="0" err="1" smtClean="0">
                <a:latin typeface="Times New Roman" panose="02020603050405020304" pitchFamily="18" charset="0"/>
                <a:ea typeface="Calibri" panose="020F0502020204030204" pitchFamily="34" charset="0"/>
              </a:rPr>
              <a:t>detaşare</a:t>
            </a:r>
            <a:r>
              <a:rPr lang="ro-RO" sz="1200" spc="-70" dirty="0" smtClean="0">
                <a:latin typeface="Times New Roman" panose="02020603050405020304" pitchFamily="18" charset="0"/>
                <a:ea typeface="Calibri" panose="020F0502020204030204" pitchFamily="34" charset="0"/>
              </a:rPr>
              <a:t>, </a:t>
            </a:r>
            <a:r>
              <a:rPr lang="ro-RO" sz="1200" b="1" spc="-70" dirty="0" smtClean="0">
                <a:latin typeface="Times New Roman" panose="02020603050405020304" pitchFamily="18" charset="0"/>
                <a:ea typeface="Calibri" panose="020F0502020204030204" pitchFamily="34" charset="0"/>
              </a:rPr>
              <a:t>comunicarea</a:t>
            </a:r>
            <a:r>
              <a:rPr lang="ro-RO" sz="1200" spc="-70" dirty="0" smtClean="0">
                <a:latin typeface="Times New Roman" panose="02020603050405020304" pitchFamily="18" charset="0"/>
                <a:ea typeface="Calibri" panose="020F0502020204030204" pitchFamily="34" charset="0"/>
              </a:rPr>
              <a:t> inspectoratului </a:t>
            </a:r>
            <a:r>
              <a:rPr lang="ro-RO" sz="1200" spc="-70" dirty="0">
                <a:latin typeface="Times New Roman" panose="02020603050405020304" pitchFamily="18" charset="0"/>
                <a:ea typeface="Calibri" panose="020F0502020204030204" pitchFamily="34" charset="0"/>
              </a:rPr>
              <a:t>școlar și cadrelor didactice, a acordului de </a:t>
            </a:r>
            <a:r>
              <a:rPr lang="ro-RO" sz="1200" spc="-70" dirty="0" smtClean="0">
                <a:latin typeface="Times New Roman" panose="02020603050405020304" pitchFamily="18" charset="0"/>
                <a:ea typeface="Calibri" panose="020F0502020204030204" pitchFamily="34" charset="0"/>
              </a:rPr>
              <a:t>principiu/refuzului 		</a:t>
            </a:r>
            <a:r>
              <a:rPr lang="en-US" sz="1200" spc="-70" dirty="0">
                <a:latin typeface="Times New Roman" panose="02020603050405020304" pitchFamily="18" charset="0"/>
                <a:ea typeface="Calibri" panose="020F0502020204030204" pitchFamily="34" charset="0"/>
              </a:rPr>
              <a:t> </a:t>
            </a:r>
            <a:r>
              <a:rPr lang="en-US" sz="1200" spc="-70" dirty="0" smtClean="0">
                <a:latin typeface="Times New Roman" panose="02020603050405020304" pitchFamily="18" charset="0"/>
                <a:ea typeface="Calibri" panose="020F0502020204030204" pitchFamily="34" charset="0"/>
              </a:rPr>
              <a:t>                      </a:t>
            </a:r>
            <a:r>
              <a:rPr lang="en-US" sz="1200" b="1" spc="-70" dirty="0" err="1" smtClean="0">
                <a:solidFill>
                  <a:srgbClr val="FF0000"/>
                </a:solidFill>
                <a:latin typeface="Times New Roman" panose="02020603050405020304" pitchFamily="18" charset="0"/>
                <a:ea typeface="Calibri" panose="020F0502020204030204" pitchFamily="34" charset="0"/>
              </a:rPr>
              <a:t>Termen</a:t>
            </a:r>
            <a:r>
              <a:rPr lang="en-US" sz="1200" b="1" spc="-70" dirty="0" smtClean="0">
                <a:solidFill>
                  <a:srgbClr val="FF0000"/>
                </a:solidFill>
                <a:latin typeface="Times New Roman" panose="02020603050405020304" pitchFamily="18" charset="0"/>
                <a:ea typeface="Calibri" panose="020F0502020204030204" pitchFamily="34" charset="0"/>
              </a:rPr>
              <a:t>:</a:t>
            </a:r>
            <a:r>
              <a:rPr lang="en-US" sz="1200" spc="-70" dirty="0" smtClean="0">
                <a:latin typeface="Times New Roman" panose="02020603050405020304" pitchFamily="18" charset="0"/>
                <a:ea typeface="Calibri" panose="020F0502020204030204" pitchFamily="34" charset="0"/>
              </a:rPr>
              <a:t> </a:t>
            </a:r>
            <a:r>
              <a:rPr lang="ro-RO" sz="1200" b="1" spc="-70" dirty="0" smtClean="0">
                <a:solidFill>
                  <a:srgbClr val="FF0000"/>
                </a:solidFill>
                <a:latin typeface="Times New Roman" panose="02020603050405020304" pitchFamily="18" charset="0"/>
                <a:ea typeface="Calibri" panose="020F0502020204030204" pitchFamily="34" charset="0"/>
              </a:rPr>
              <a:t> </a:t>
            </a:r>
            <a:r>
              <a:rPr lang="en-US" sz="1200" b="1" spc="-70" dirty="0" smtClean="0">
                <a:solidFill>
                  <a:srgbClr val="FF0000"/>
                </a:solidFill>
                <a:latin typeface="Times New Roman" panose="02020603050405020304" pitchFamily="18" charset="0"/>
                <a:ea typeface="Calibri" panose="020F0502020204030204" pitchFamily="34" charset="0"/>
              </a:rPr>
              <a:t>15</a:t>
            </a:r>
            <a:r>
              <a:rPr lang="ro-RO" sz="1200" b="1" spc="-70" dirty="0" smtClean="0">
                <a:solidFill>
                  <a:srgbClr val="FF0000"/>
                </a:solidFill>
                <a:latin typeface="Times New Roman" panose="02020603050405020304" pitchFamily="18" charset="0"/>
                <a:ea typeface="Calibri" panose="020F0502020204030204" pitchFamily="34" charset="0"/>
              </a:rPr>
              <a:t> aprilie 202</a:t>
            </a:r>
            <a:r>
              <a:rPr lang="en-US" sz="1200" b="1" spc="-70" dirty="0" smtClean="0">
                <a:solidFill>
                  <a:srgbClr val="FF0000"/>
                </a:solidFill>
                <a:latin typeface="Times New Roman" panose="02020603050405020304" pitchFamily="18" charset="0"/>
                <a:ea typeface="Calibri" panose="020F0502020204030204" pitchFamily="34" charset="0"/>
              </a:rPr>
              <a:t>4</a:t>
            </a:r>
            <a:endParaRPr lang="ro-RO" sz="1200" b="1" spc="-70" dirty="0" smtClean="0">
              <a:solidFill>
                <a:srgbClr val="FF0000"/>
              </a:solidFill>
              <a:latin typeface="Times New Roman" panose="02020603050405020304" pitchFamily="18" charset="0"/>
              <a:ea typeface="Calibri" panose="020F0502020204030204" pitchFamily="34" charset="0"/>
            </a:endParaRPr>
          </a:p>
          <a:p>
            <a:pPr marL="360363" algn="just">
              <a:lnSpc>
                <a:spcPct val="115000"/>
              </a:lnSpc>
              <a:buSzPts val="1200"/>
            </a:pPr>
            <a:endParaRPr lang="ro-RO" sz="1200" b="1" spc="-70" dirty="0" smtClean="0">
              <a:solidFill>
                <a:schemeClr val="tx1"/>
              </a:solidFill>
              <a:latin typeface="Times New Roman" panose="02020603050405020304" pitchFamily="18" charset="0"/>
              <a:ea typeface="Calibri" panose="020F0502020204030204" pitchFamily="34" charset="0"/>
            </a:endParaRPr>
          </a:p>
          <a:p>
            <a:pPr marL="531813" indent="-171450" algn="just">
              <a:lnSpc>
                <a:spcPct val="115000"/>
              </a:lnSpc>
              <a:buSzPts val="1200"/>
              <a:buFontTx/>
              <a:buChar char="-"/>
            </a:pPr>
            <a:r>
              <a:rPr lang="ro-RO" sz="1200" b="1" spc="-7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Reactualizarea dosarelor personale </a:t>
            </a:r>
            <a:r>
              <a:rPr lang="ro-RO" sz="1200" spc="-70" dirty="0" smtClean="0">
                <a:latin typeface="Times New Roman" panose="02020603050405020304" pitchFamily="18" charset="0"/>
                <a:ea typeface="Calibri" panose="020F0502020204030204" pitchFamily="34" charset="0"/>
              </a:rPr>
              <a:t>la </a:t>
            </a:r>
            <a:r>
              <a:rPr lang="ro-RO" sz="1200" b="1" spc="-70" dirty="0">
                <a:latin typeface="Times New Roman" panose="02020603050405020304" pitchFamily="18" charset="0"/>
                <a:ea typeface="Calibri" panose="020F0502020204030204" pitchFamily="34" charset="0"/>
              </a:rPr>
              <a:t>inspectoratele şcolare</a:t>
            </a:r>
            <a:r>
              <a:rPr lang="ro-RO" sz="1200" spc="-70" dirty="0">
                <a:latin typeface="Times New Roman" panose="02020603050405020304" pitchFamily="18" charset="0"/>
                <a:ea typeface="Calibri" panose="020F0502020204030204" pitchFamily="34" charset="0"/>
              </a:rPr>
              <a:t>, a cadrelor didactice care au primit acordul de principiu privind prelungirea duratei contractului individual de muncă pe perioadă determinată în anul şcolar </a:t>
            </a:r>
            <a:r>
              <a:rPr lang="ro-RO" sz="1200" spc="-70" dirty="0" smtClean="0">
                <a:latin typeface="Times New Roman" panose="02020603050405020304" pitchFamily="18" charset="0"/>
                <a:ea typeface="Calibri" panose="020F0502020204030204" pitchFamily="34" charset="0"/>
              </a:rPr>
              <a:t>202</a:t>
            </a:r>
            <a:r>
              <a:rPr lang="en-US" sz="1200" spc="-70" dirty="0" smtClean="0">
                <a:latin typeface="Times New Roman" panose="02020603050405020304" pitchFamily="18" charset="0"/>
                <a:ea typeface="Calibri" panose="020F0502020204030204" pitchFamily="34" charset="0"/>
              </a:rPr>
              <a:t>4</a:t>
            </a:r>
            <a:r>
              <a:rPr lang="ro-RO" sz="1200" spc="-70" dirty="0" smtClean="0">
                <a:latin typeface="Times New Roman" panose="02020603050405020304" pitchFamily="18" charset="0"/>
                <a:ea typeface="Calibri" panose="020F0502020204030204" pitchFamily="34" charset="0"/>
              </a:rPr>
              <a:t>-202</a:t>
            </a:r>
            <a:r>
              <a:rPr lang="en-US" sz="1200" spc="-70" dirty="0" smtClean="0">
                <a:latin typeface="Times New Roman" panose="02020603050405020304" pitchFamily="18" charset="0"/>
                <a:ea typeface="Calibri" panose="020F0502020204030204" pitchFamily="34" charset="0"/>
              </a:rPr>
              <a:t>5 </a:t>
            </a:r>
            <a:r>
              <a:rPr lang="en-US" sz="1200" b="1" spc="-70" dirty="0" smtClean="0">
                <a:latin typeface="Times New Roman" panose="02020603050405020304" pitchFamily="18" charset="0"/>
                <a:ea typeface="Calibri" panose="020F0502020204030204" pitchFamily="34" charset="0"/>
              </a:rPr>
              <a:t>conf. art. 63</a:t>
            </a:r>
            <a:r>
              <a:rPr lang="ro-RO" sz="1200" spc="-70" dirty="0" smtClean="0">
                <a:latin typeface="Times New Roman" panose="02020603050405020304" pitchFamily="18" charset="0"/>
                <a:ea typeface="Calibri" panose="020F0502020204030204" pitchFamily="34" charset="0"/>
              </a:rPr>
              <a:t>	</a:t>
            </a:r>
            <a:r>
              <a:rPr lang="en-US" sz="1200" spc="-70" dirty="0">
                <a:latin typeface="Times New Roman" panose="02020603050405020304" pitchFamily="18" charset="0"/>
                <a:ea typeface="Calibri" panose="020F0502020204030204" pitchFamily="34" charset="0"/>
              </a:rPr>
              <a:t> </a:t>
            </a:r>
            <a:r>
              <a:rPr lang="en-US" sz="1200" spc="-70" dirty="0" smtClean="0">
                <a:latin typeface="Times New Roman" panose="02020603050405020304" pitchFamily="18" charset="0"/>
                <a:ea typeface="Calibri" panose="020F0502020204030204" pitchFamily="34" charset="0"/>
              </a:rPr>
              <a:t>               </a:t>
            </a:r>
            <a:r>
              <a:rPr lang="ro-RO" sz="1200" b="1" spc="-70" dirty="0" smtClean="0">
                <a:solidFill>
                  <a:srgbClr val="FF0000"/>
                </a:solidFill>
                <a:latin typeface="Times New Roman" panose="02020603050405020304" pitchFamily="18" charset="0"/>
                <a:ea typeface="Calibri" panose="020F0502020204030204" pitchFamily="34" charset="0"/>
              </a:rPr>
              <a:t>Perioada</a:t>
            </a:r>
            <a:r>
              <a:rPr lang="ro-RO" sz="1200" b="1" spc="-70" dirty="0">
                <a:solidFill>
                  <a:srgbClr val="FF0000"/>
                </a:solidFill>
                <a:latin typeface="Times New Roman" panose="02020603050405020304" pitchFamily="18" charset="0"/>
                <a:ea typeface="Calibri" panose="020F0502020204030204" pitchFamily="34" charset="0"/>
              </a:rPr>
              <a:t>: 15-18 aprilie 2024</a:t>
            </a:r>
            <a:r>
              <a:rPr lang="ro-RO" dirty="0"/>
              <a:t> </a:t>
            </a:r>
            <a:endParaRPr lang="ro-RO" sz="1200" dirty="0"/>
          </a:p>
          <a:p>
            <a:pPr marL="531813" indent="-171450" algn="just">
              <a:lnSpc>
                <a:spcPct val="115000"/>
              </a:lnSpc>
              <a:buSzPts val="1200"/>
              <a:buFontTx/>
              <a:buChar char="-"/>
            </a:pPr>
            <a:r>
              <a:rPr lang="ro-RO" sz="1200" b="1" spc="-70" dirty="0" smtClean="0">
                <a:latin typeface="Times New Roman" panose="02020603050405020304" pitchFamily="18" charset="0"/>
                <a:ea typeface="Calibri" panose="020F0502020204030204" pitchFamily="34" charset="0"/>
              </a:rPr>
              <a:t>Verificarea </a:t>
            </a:r>
            <a:r>
              <a:rPr lang="ro-RO" sz="1200" b="1" spc="-70" dirty="0">
                <a:latin typeface="Times New Roman" panose="02020603050405020304" pitchFamily="18" charset="0"/>
                <a:ea typeface="Calibri" panose="020F0502020204030204" pitchFamily="34" charset="0"/>
              </a:rPr>
              <a:t>și avizarea </a:t>
            </a:r>
            <a:r>
              <a:rPr lang="ro-RO" sz="1200" spc="-70" dirty="0">
                <a:latin typeface="Times New Roman" panose="02020603050405020304" pitchFamily="18" charset="0"/>
                <a:ea typeface="Calibri" panose="020F0502020204030204" pitchFamily="34" charset="0"/>
              </a:rPr>
              <a:t>dosarelor cadrelor didactice de către comisia </a:t>
            </a:r>
            <a:r>
              <a:rPr lang="ro-RO" sz="1200" spc="-70" dirty="0" smtClean="0">
                <a:latin typeface="Times New Roman" panose="02020603050405020304" pitchFamily="18" charset="0"/>
                <a:ea typeface="Calibri" panose="020F0502020204030204" pitchFamily="34" charset="0"/>
              </a:rPr>
              <a:t>judeţeană de mobilitate 		</a:t>
            </a:r>
            <a:r>
              <a:rPr lang="ro-RO" sz="1200" b="1" spc="-7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7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Perioada</a:t>
            </a:r>
            <a:r>
              <a:rPr lang="ro-RO" sz="1200" b="1" spc="-7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ro-RO" sz="1200" b="1" spc="-14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16</a:t>
            </a:r>
            <a:r>
              <a:rPr lang="ro-RO" sz="1200" b="1" spc="-13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13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13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1200" b="1" spc="-13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r>
              <a:rPr lang="ro-RO" sz="1200" b="1" spc="-13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8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aprilie</a:t>
            </a:r>
            <a:r>
              <a:rPr lang="ro-RO" sz="1200" b="1" spc="-14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a:t>
            </a:r>
            <a:r>
              <a:rPr lang="en-US"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endParaRPr lang="ro-RO" sz="1200" b="1" spc="-8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360363" algn="just">
              <a:lnSpc>
                <a:spcPct val="115000"/>
              </a:lnSpc>
              <a:buSzPts val="1200"/>
            </a:pPr>
            <a:endParaRPr lang="ro-RO" sz="1200" dirty="0"/>
          </a:p>
          <a:p>
            <a:pPr marL="531813" indent="-171450" algn="just">
              <a:lnSpc>
                <a:spcPct val="115000"/>
              </a:lnSpc>
              <a:buSzPts val="1200"/>
              <a:buFontTx/>
              <a:buChar char="-"/>
            </a:pPr>
            <a:r>
              <a:rPr lang="ro-RO" sz="12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Rea</a:t>
            </a:r>
            <a:r>
              <a:rPr lang="ro-RO" sz="1200" b="1" spc="-70" dirty="0" smtClean="0">
                <a:latin typeface="Times New Roman" panose="02020603050405020304" pitchFamily="18" charset="0"/>
                <a:ea typeface="Calibri" panose="020F0502020204030204" pitchFamily="34" charset="0"/>
              </a:rPr>
              <a:t>ctualizarea</a:t>
            </a:r>
            <a:r>
              <a:rPr lang="ro-RO" sz="1200" spc="-70" dirty="0" smtClean="0">
                <a:latin typeface="Times New Roman" panose="02020603050405020304" pitchFamily="18" charset="0"/>
                <a:ea typeface="Calibri" panose="020F0502020204030204" pitchFamily="34" charset="0"/>
              </a:rPr>
              <a:t> </a:t>
            </a:r>
            <a:r>
              <a:rPr lang="ro-RO" sz="1200" spc="-70" dirty="0">
                <a:latin typeface="Times New Roman" panose="02020603050405020304" pitchFamily="18" charset="0"/>
                <a:ea typeface="Calibri" panose="020F0502020204030204" pitchFamily="34" charset="0"/>
              </a:rPr>
              <a:t>listei posturilor didactice/catedrelor vacante/rezervate ca urmare a </a:t>
            </a:r>
            <a:r>
              <a:rPr lang="ro-RO" sz="1200" spc="-70" dirty="0" smtClean="0">
                <a:latin typeface="Times New Roman" panose="02020603050405020304" pitchFamily="18" charset="0"/>
                <a:ea typeface="Calibri" panose="020F0502020204030204" pitchFamily="34" charset="0"/>
              </a:rPr>
              <a:t>soluționării cererilor       	</a:t>
            </a:r>
            <a:r>
              <a:rPr lang="ro-RO" sz="1200" b="1" spc="-70" dirty="0">
                <a:solidFill>
                  <a:srgbClr val="FF0000"/>
                </a:solidFill>
                <a:latin typeface="Times New Roman" panose="02020603050405020304" pitchFamily="18" charset="0"/>
                <a:ea typeface="Calibri" panose="020F0502020204030204" pitchFamily="34" charset="0"/>
              </a:rPr>
              <a:t> </a:t>
            </a:r>
            <a:r>
              <a:rPr lang="en-US" sz="1200" b="1" spc="-70" dirty="0" smtClean="0">
                <a:solidFill>
                  <a:srgbClr val="FF0000"/>
                </a:solidFill>
                <a:latin typeface="Times New Roman" panose="02020603050405020304" pitchFamily="18" charset="0"/>
                <a:ea typeface="Calibri" panose="020F0502020204030204" pitchFamily="34" charset="0"/>
              </a:rPr>
              <a:t>                          </a:t>
            </a:r>
            <a:r>
              <a:rPr lang="ro-RO" sz="1200" b="1" spc="-70" dirty="0" smtClean="0">
                <a:solidFill>
                  <a:srgbClr val="FF0000"/>
                </a:solidFill>
                <a:latin typeface="Times New Roman" panose="02020603050405020304" pitchFamily="18" charset="0"/>
                <a:ea typeface="Calibri" panose="020F0502020204030204" pitchFamily="34" charset="0"/>
              </a:rPr>
              <a:t>până </a:t>
            </a:r>
            <a:r>
              <a:rPr lang="ro-RO" sz="1200" b="1" spc="-70" dirty="0">
                <a:solidFill>
                  <a:srgbClr val="FF0000"/>
                </a:solidFill>
                <a:latin typeface="Times New Roman" panose="02020603050405020304" pitchFamily="18" charset="0"/>
                <a:ea typeface="Calibri" panose="020F0502020204030204" pitchFamily="34" charset="0"/>
              </a:rPr>
              <a:t>la </a:t>
            </a:r>
            <a:r>
              <a:rPr lang="en-US" sz="1200" b="1" spc="-70" dirty="0" smtClean="0">
                <a:solidFill>
                  <a:srgbClr val="FF0000"/>
                </a:solidFill>
                <a:latin typeface="Times New Roman" panose="02020603050405020304" pitchFamily="18" charset="0"/>
                <a:ea typeface="Calibri" panose="020F0502020204030204" pitchFamily="34" charset="0"/>
              </a:rPr>
              <a:t>25</a:t>
            </a:r>
            <a:r>
              <a:rPr lang="ro-RO" sz="1200" b="1" spc="-70" dirty="0" smtClean="0">
                <a:solidFill>
                  <a:srgbClr val="FF0000"/>
                </a:solidFill>
                <a:latin typeface="Times New Roman" panose="02020603050405020304" pitchFamily="18" charset="0"/>
                <a:ea typeface="Calibri" panose="020F0502020204030204" pitchFamily="34" charset="0"/>
              </a:rPr>
              <a:t> </a:t>
            </a:r>
            <a:r>
              <a:rPr lang="en-US" sz="1200" b="1" spc="-70" dirty="0" err="1" smtClean="0">
                <a:solidFill>
                  <a:srgbClr val="FF0000"/>
                </a:solidFill>
                <a:latin typeface="Times New Roman" panose="02020603050405020304" pitchFamily="18" charset="0"/>
                <a:ea typeface="Calibri" panose="020F0502020204030204" pitchFamily="34" charset="0"/>
              </a:rPr>
              <a:t>aprilie</a:t>
            </a:r>
            <a:r>
              <a:rPr lang="ro-RO" sz="1200" b="1" spc="-70" dirty="0" smtClean="0">
                <a:solidFill>
                  <a:srgbClr val="FF0000"/>
                </a:solidFill>
                <a:latin typeface="Times New Roman" panose="02020603050405020304" pitchFamily="18" charset="0"/>
                <a:ea typeface="Calibri" panose="020F0502020204030204" pitchFamily="34" charset="0"/>
              </a:rPr>
              <a:t> 202</a:t>
            </a:r>
            <a:r>
              <a:rPr lang="en-US" sz="1200" b="1" spc="-70" dirty="0" smtClean="0">
                <a:solidFill>
                  <a:srgbClr val="FF0000"/>
                </a:solidFill>
                <a:latin typeface="Times New Roman" panose="02020603050405020304" pitchFamily="18" charset="0"/>
                <a:ea typeface="Calibri" panose="020F0502020204030204" pitchFamily="34" charset="0"/>
              </a:rPr>
              <a:t>4</a:t>
            </a:r>
            <a:endParaRPr lang="ro-RO" sz="1200" dirty="0"/>
          </a:p>
          <a:p>
            <a:pPr marL="531813" indent="-171450" algn="just">
              <a:lnSpc>
                <a:spcPct val="115000"/>
              </a:lnSpc>
              <a:buSzPts val="1200"/>
              <a:buFontTx/>
              <a:buChar char="-"/>
            </a:pPr>
            <a:endParaRPr lang="ro-RO" sz="1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978317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7064</TotalTime>
  <Words>2523</Words>
  <Application>Microsoft Office PowerPoint</Application>
  <PresentationFormat>On-screen Show (16:9)</PresentationFormat>
  <Paragraphs>216</Paragraphs>
  <Slides>22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Times New Roman</vt:lpstr>
      <vt:lpstr>Calibri</vt:lpstr>
      <vt:lpstr>Century Gothic</vt:lpstr>
      <vt:lpstr>Chelsea Market</vt:lpstr>
      <vt:lpstr>Nunito Light</vt:lpstr>
      <vt:lpstr>Wingdings 3</vt:lpstr>
      <vt:lpstr>Arial</vt:lpstr>
      <vt:lpstr>Raleway Thin</vt:lpstr>
      <vt:lpstr>Wingdings</vt:lpstr>
      <vt:lpstr>Wisp</vt:lpstr>
      <vt:lpstr>   ETAPE - C A L E N D A R U L mobilității personalului didactic de predare din învățământul preuniversitar,  aprobat prin O.M.E. nr. 6877 / 2023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Precizări încadrare învăţământul tehnic</vt:lpstr>
      <vt:lpstr>PowerPoint Presentation</vt:lpstr>
      <vt:lpstr>Precizări încadrare învăţământul special</vt:lpstr>
      <vt:lpstr>PowerPoint Presentation</vt:lpstr>
      <vt:lpstr>Încadrarea personalului didactic de predare pe posturi didactice</vt:lpstr>
      <vt:lpstr>PowerPoint Presentation</vt:lpstr>
      <vt:lpstr>Vacantarea posturilor didactice/catedrelor din unităţile de învăţământ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DISTANCE LEARNING</dc:title>
  <dc:creator>Lenovo</dc:creator>
  <cp:lastModifiedBy>MRSURBAN</cp:lastModifiedBy>
  <cp:revision>193</cp:revision>
  <cp:lastPrinted>2023-01-17T12:24:30Z</cp:lastPrinted>
  <dcterms:modified xsi:type="dcterms:W3CDTF">2024-01-19T08:32:03Z</dcterms:modified>
</cp:coreProperties>
</file>